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3"/>
  </p:notesMasterIdLst>
  <p:handoutMasterIdLst>
    <p:handoutMasterId r:id="rId114"/>
  </p:handoutMasterIdLst>
  <p:sldIdLst>
    <p:sldId id="2180" r:id="rId2"/>
    <p:sldId id="2307" r:id="rId3"/>
    <p:sldId id="2514" r:id="rId4"/>
    <p:sldId id="2515" r:id="rId5"/>
    <p:sldId id="2317" r:id="rId6"/>
    <p:sldId id="2319" r:id="rId7"/>
    <p:sldId id="2320" r:id="rId8"/>
    <p:sldId id="2322" r:id="rId9"/>
    <p:sldId id="2326" r:id="rId10"/>
    <p:sldId id="2327" r:id="rId11"/>
    <p:sldId id="2328" r:id="rId12"/>
    <p:sldId id="2332" r:id="rId13"/>
    <p:sldId id="2309" r:id="rId14"/>
    <p:sldId id="2356" r:id="rId15"/>
    <p:sldId id="2357" r:id="rId16"/>
    <p:sldId id="2362" r:id="rId17"/>
    <p:sldId id="2311" r:id="rId18"/>
    <p:sldId id="2371" r:id="rId19"/>
    <p:sldId id="2374" r:id="rId20"/>
    <p:sldId id="2378" r:id="rId21"/>
    <p:sldId id="2379" r:id="rId22"/>
    <p:sldId id="2312" r:id="rId23"/>
    <p:sldId id="2396" r:id="rId24"/>
    <p:sldId id="2395" r:id="rId25"/>
    <p:sldId id="2397" r:id="rId26"/>
    <p:sldId id="2398" r:id="rId27"/>
    <p:sldId id="2399" r:id="rId28"/>
    <p:sldId id="2402" r:id="rId29"/>
    <p:sldId id="2403" r:id="rId30"/>
    <p:sldId id="2523" r:id="rId31"/>
    <p:sldId id="2348" r:id="rId32"/>
    <p:sldId id="2349" r:id="rId33"/>
    <p:sldId id="2517" r:id="rId34"/>
    <p:sldId id="2340" r:id="rId35"/>
    <p:sldId id="2342" r:id="rId36"/>
    <p:sldId id="2344" r:id="rId37"/>
    <p:sldId id="2345" r:id="rId38"/>
    <p:sldId id="2347" r:id="rId39"/>
    <p:sldId id="2404" r:id="rId40"/>
    <p:sldId id="2407" r:id="rId41"/>
    <p:sldId id="2408" r:id="rId42"/>
    <p:sldId id="2410" r:id="rId43"/>
    <p:sldId id="2411" r:id="rId44"/>
    <p:sldId id="2412" r:id="rId45"/>
    <p:sldId id="2413" r:id="rId46"/>
    <p:sldId id="2416" r:id="rId47"/>
    <p:sldId id="2418" r:id="rId48"/>
    <p:sldId id="2422" r:id="rId49"/>
    <p:sldId id="2420" r:id="rId50"/>
    <p:sldId id="2516" r:id="rId51"/>
    <p:sldId id="2423" r:id="rId52"/>
    <p:sldId id="2426" r:id="rId53"/>
    <p:sldId id="2352" r:id="rId54"/>
    <p:sldId id="2353" r:id="rId55"/>
    <p:sldId id="2354" r:id="rId56"/>
    <p:sldId id="2493" r:id="rId57"/>
    <p:sldId id="2496" r:id="rId58"/>
    <p:sldId id="2518" r:id="rId59"/>
    <p:sldId id="2367" r:id="rId60"/>
    <p:sldId id="2369" r:id="rId61"/>
    <p:sldId id="2491" r:id="rId62"/>
    <p:sldId id="2492" r:id="rId63"/>
    <p:sldId id="2314" r:id="rId64"/>
    <p:sldId id="2333" r:id="rId65"/>
    <p:sldId id="2334" r:id="rId66"/>
    <p:sldId id="2335" r:id="rId67"/>
    <p:sldId id="2336" r:id="rId68"/>
    <p:sldId id="2337" r:id="rId69"/>
    <p:sldId id="2308" r:id="rId70"/>
    <p:sldId id="2380" r:id="rId71"/>
    <p:sldId id="2381" r:id="rId72"/>
    <p:sldId id="2383" r:id="rId73"/>
    <p:sldId id="2384" r:id="rId74"/>
    <p:sldId id="2519" r:id="rId75"/>
    <p:sldId id="2385" r:id="rId76"/>
    <p:sldId id="2386" r:id="rId77"/>
    <p:sldId id="2390" r:id="rId78"/>
    <p:sldId id="2392" r:id="rId79"/>
    <p:sldId id="2520" r:id="rId80"/>
    <p:sldId id="2429" r:id="rId81"/>
    <p:sldId id="2430" r:id="rId82"/>
    <p:sldId id="2431" r:id="rId83"/>
    <p:sldId id="2433" r:id="rId84"/>
    <p:sldId id="2437" r:id="rId85"/>
    <p:sldId id="2435" r:id="rId86"/>
    <p:sldId id="2438" r:id="rId87"/>
    <p:sldId id="2439" r:id="rId88"/>
    <p:sldId id="2440" r:id="rId89"/>
    <p:sldId id="2474" r:id="rId90"/>
    <p:sldId id="2481" r:id="rId91"/>
    <p:sldId id="2482" r:id="rId92"/>
    <p:sldId id="2490" r:id="rId93"/>
    <p:sldId id="2489" r:id="rId94"/>
    <p:sldId id="2486" r:id="rId95"/>
    <p:sldId id="2521" r:id="rId96"/>
    <p:sldId id="2441" r:id="rId97"/>
    <p:sldId id="2445" r:id="rId98"/>
    <p:sldId id="2451" r:id="rId99"/>
    <p:sldId id="2447" r:id="rId100"/>
    <p:sldId id="2452" r:id="rId101"/>
    <p:sldId id="2454" r:id="rId102"/>
    <p:sldId id="2455" r:id="rId103"/>
    <p:sldId id="2457" r:id="rId104"/>
    <p:sldId id="2461" r:id="rId105"/>
    <p:sldId id="2522" r:id="rId106"/>
    <p:sldId id="2463" r:id="rId107"/>
    <p:sldId id="2471" r:id="rId108"/>
    <p:sldId id="2472" r:id="rId109"/>
    <p:sldId id="2465" r:id="rId110"/>
    <p:sldId id="2468" r:id="rId111"/>
    <p:sldId id="2469" r:id="rId112"/>
  </p:sldIdLst>
  <p:sldSz cx="9144000" cy="6858000" type="screen4x3"/>
  <p:notesSz cx="6858000" cy="9144000"/>
  <p:defaultTextStyle>
    <a:defPPr>
      <a:defRPr lang="en-GB"/>
    </a:defPPr>
    <a:lvl1pPr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Standaardsectie" id="{9248D066-49CC-C04B-B037-0C062B9D9C51}">
          <p14:sldIdLst>
            <p14:sldId id="2180"/>
            <p14:sldId id="2307"/>
            <p14:sldId id="2514"/>
            <p14:sldId id="2515"/>
            <p14:sldId id="2317"/>
            <p14:sldId id="2319"/>
            <p14:sldId id="2320"/>
            <p14:sldId id="2322"/>
            <p14:sldId id="2326"/>
            <p14:sldId id="2327"/>
            <p14:sldId id="2328"/>
            <p14:sldId id="2332"/>
            <p14:sldId id="2309"/>
            <p14:sldId id="2356"/>
            <p14:sldId id="2357"/>
            <p14:sldId id="2362"/>
            <p14:sldId id="2311"/>
            <p14:sldId id="2371"/>
            <p14:sldId id="2374"/>
            <p14:sldId id="2378"/>
            <p14:sldId id="2379"/>
            <p14:sldId id="2312"/>
            <p14:sldId id="2396"/>
            <p14:sldId id="2395"/>
            <p14:sldId id="2397"/>
            <p14:sldId id="2398"/>
            <p14:sldId id="2399"/>
            <p14:sldId id="2402"/>
            <p14:sldId id="2403"/>
            <p14:sldId id="2523"/>
            <p14:sldId id="2348"/>
            <p14:sldId id="2349"/>
            <p14:sldId id="2517"/>
            <p14:sldId id="2340"/>
            <p14:sldId id="2342"/>
            <p14:sldId id="2344"/>
            <p14:sldId id="2345"/>
            <p14:sldId id="2347"/>
            <p14:sldId id="2404"/>
            <p14:sldId id="2407"/>
            <p14:sldId id="2408"/>
            <p14:sldId id="2410"/>
            <p14:sldId id="2411"/>
            <p14:sldId id="2412"/>
            <p14:sldId id="2413"/>
            <p14:sldId id="2416"/>
            <p14:sldId id="2418"/>
            <p14:sldId id="2422"/>
            <p14:sldId id="2420"/>
            <p14:sldId id="2516"/>
            <p14:sldId id="2423"/>
            <p14:sldId id="2426"/>
            <p14:sldId id="2352"/>
            <p14:sldId id="2353"/>
            <p14:sldId id="2354"/>
            <p14:sldId id="2493"/>
            <p14:sldId id="2496"/>
            <p14:sldId id="2518"/>
            <p14:sldId id="2367"/>
            <p14:sldId id="2369"/>
            <p14:sldId id="2491"/>
            <p14:sldId id="2492"/>
            <p14:sldId id="2314"/>
            <p14:sldId id="2333"/>
            <p14:sldId id="2334"/>
            <p14:sldId id="2335"/>
            <p14:sldId id="2336"/>
            <p14:sldId id="2337"/>
            <p14:sldId id="2308"/>
            <p14:sldId id="2380"/>
            <p14:sldId id="2381"/>
            <p14:sldId id="2383"/>
            <p14:sldId id="2384"/>
            <p14:sldId id="2519"/>
            <p14:sldId id="2385"/>
            <p14:sldId id="2386"/>
            <p14:sldId id="2390"/>
            <p14:sldId id="2392"/>
            <p14:sldId id="2520"/>
            <p14:sldId id="2429"/>
            <p14:sldId id="2430"/>
            <p14:sldId id="2431"/>
            <p14:sldId id="2433"/>
            <p14:sldId id="2437"/>
            <p14:sldId id="2435"/>
            <p14:sldId id="2438"/>
            <p14:sldId id="2439"/>
            <p14:sldId id="2440"/>
            <p14:sldId id="2474"/>
            <p14:sldId id="2481"/>
            <p14:sldId id="2482"/>
            <p14:sldId id="2490"/>
            <p14:sldId id="2489"/>
            <p14:sldId id="2486"/>
            <p14:sldId id="2521"/>
            <p14:sldId id="2441"/>
            <p14:sldId id="2445"/>
            <p14:sldId id="2451"/>
            <p14:sldId id="2447"/>
            <p14:sldId id="2452"/>
            <p14:sldId id="2454"/>
            <p14:sldId id="2455"/>
            <p14:sldId id="2457"/>
            <p14:sldId id="2461"/>
            <p14:sldId id="2522"/>
            <p14:sldId id="2463"/>
            <p14:sldId id="2471"/>
            <p14:sldId id="2472"/>
            <p14:sldId id="2465"/>
            <p14:sldId id="2468"/>
            <p14:sldId id="2469"/>
          </p14:sldIdLst>
        </p14:section>
        <p14:section name="Naamloze sectie" id="{B20469FF-4651-E641-AAA0-24B8C446FD3D}">
          <p14:sldIdLst/>
        </p14:section>
      </p14:sectionLst>
    </p:ext>
    <p:ext uri="{EFAFB233-063F-42B5-8137-9DF3F51BA10A}">
      <p15:sldGuideLst xmlns:p15="http://schemas.microsoft.com/office/powerpoint/2012/main">
        <p15:guide id="1" orient="horz" pos="2115"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58163"/>
  </p:normalViewPr>
  <p:slideViewPr>
    <p:cSldViewPr showGuides="1">
      <p:cViewPr varScale="1">
        <p:scale>
          <a:sx n="51" d="100"/>
          <a:sy n="51" d="100"/>
        </p:scale>
        <p:origin x="1781" y="38"/>
      </p:cViewPr>
      <p:guideLst>
        <p:guide orient="horz" pos="2115"/>
        <p:guide pos="2880"/>
      </p:guideLst>
    </p:cSldViewPr>
  </p:slideViewPr>
  <p:outlineViewPr>
    <p:cViewPr>
      <p:scale>
        <a:sx n="33" d="100"/>
        <a:sy n="33" d="100"/>
      </p:scale>
      <p:origin x="0" y="-15960"/>
    </p:cViewPr>
  </p:outlineViewPr>
  <p:notesTextViewPr>
    <p:cViewPr>
      <p:scale>
        <a:sx n="170" d="100"/>
        <a:sy n="170" d="100"/>
      </p:scale>
      <p:origin x="0" y="0"/>
    </p:cViewPr>
  </p:notesTextViewPr>
  <p:sorterViewPr>
    <p:cViewPr>
      <p:scale>
        <a:sx n="40" d="100"/>
        <a:sy n="40" d="100"/>
      </p:scale>
      <p:origin x="0" y="0"/>
    </p:cViewPr>
  </p:sorterViewPr>
  <p:notesViewPr>
    <p:cSldViewPr showGuides="1">
      <p:cViewPr varScale="1">
        <p:scale>
          <a:sx n="80" d="100"/>
          <a:sy n="80" d="100"/>
        </p:scale>
        <p:origin x="-174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41870240-DB53-DE4E-B6EB-2CF3F855D70A}"/>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499" name="Rectangle 3">
            <a:extLst>
              <a:ext uri="{FF2B5EF4-FFF2-40B4-BE49-F238E27FC236}">
                <a16:creationId xmlns:a16="http://schemas.microsoft.com/office/drawing/2014/main" id="{B240F32D-606A-9F41-AACD-03252B551F2C}"/>
              </a:ext>
            </a:extLst>
          </p:cNvPr>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charset="0"/>
                <a:ea typeface="ＭＳ Ｐゴシック" charset="0"/>
              </a:defRPr>
            </a:lvl1pPr>
          </a:lstStyle>
          <a:p>
            <a:pPr>
              <a:defRPr/>
            </a:pPr>
            <a:endParaRPr lang="nl-NL"/>
          </a:p>
        </p:txBody>
      </p:sp>
      <p:sp>
        <p:nvSpPr>
          <p:cNvPr id="362500" name="Rectangle 4">
            <a:extLst>
              <a:ext uri="{FF2B5EF4-FFF2-40B4-BE49-F238E27FC236}">
                <a16:creationId xmlns:a16="http://schemas.microsoft.com/office/drawing/2014/main" id="{7DF7F654-2C8B-1A41-9CCD-365987C25F50}"/>
              </a:ext>
            </a:extLst>
          </p:cNvPr>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501" name="Rectangle 5">
            <a:extLst>
              <a:ext uri="{FF2B5EF4-FFF2-40B4-BE49-F238E27FC236}">
                <a16:creationId xmlns:a16="http://schemas.microsoft.com/office/drawing/2014/main" id="{A912AD3A-E5BF-A741-80D9-7A2EB4DA424C}"/>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atin typeface="Times" pitchFamily="2" charset="0"/>
              </a:defRPr>
            </a:lvl1pPr>
          </a:lstStyle>
          <a:p>
            <a:fld id="{B19BE602-5B00-FC4C-AB41-CF2D557B276A}" type="slidenum">
              <a:rPr lang="nl-NL" altLang="nl-BE"/>
              <a:pPr/>
              <a:t>‹nr.›</a:t>
            </a:fld>
            <a:endParaRPr lang="nl-NL" altLang="nl-B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1BF036C-235B-4540-8BC7-28AAD4961AFE}"/>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5" name="Rectangle 3">
            <a:extLst>
              <a:ext uri="{FF2B5EF4-FFF2-40B4-BE49-F238E27FC236}">
                <a16:creationId xmlns:a16="http://schemas.microsoft.com/office/drawing/2014/main" id="{263AE628-D2CF-E641-AEF7-0E0D94F55F2C}"/>
              </a:ext>
            </a:extLst>
          </p:cNvPr>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defRPr>
            </a:lvl1pPr>
          </a:lstStyle>
          <a:p>
            <a:pPr>
              <a:defRPr/>
            </a:pPr>
            <a:endParaRPr lang="en-GB" altLang="nl-NL"/>
          </a:p>
        </p:txBody>
      </p:sp>
      <p:sp>
        <p:nvSpPr>
          <p:cNvPr id="13316" name="Rectangle 4">
            <a:extLst>
              <a:ext uri="{FF2B5EF4-FFF2-40B4-BE49-F238E27FC236}">
                <a16:creationId xmlns:a16="http://schemas.microsoft.com/office/drawing/2014/main" id="{00F6EBC9-F70B-5641-B982-BD55C058A9B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977084C7-2F19-E54F-950C-15F7519200DE}"/>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GB" altLang="nl-NL" noProof="0"/>
              <a:t>Click to edit Master text styles</a:t>
            </a:r>
          </a:p>
          <a:p>
            <a:pPr lvl="1"/>
            <a:r>
              <a:rPr lang="en-GB" altLang="nl-NL" noProof="0"/>
              <a:t>Second level</a:t>
            </a:r>
          </a:p>
          <a:p>
            <a:pPr lvl="2"/>
            <a:r>
              <a:rPr lang="en-GB" altLang="nl-NL" noProof="0"/>
              <a:t>Third level</a:t>
            </a:r>
          </a:p>
          <a:p>
            <a:pPr lvl="3"/>
            <a:r>
              <a:rPr lang="en-GB" altLang="nl-NL" noProof="0"/>
              <a:t>Fourth level</a:t>
            </a:r>
          </a:p>
          <a:p>
            <a:pPr lvl="4"/>
            <a:r>
              <a:rPr lang="en-GB" altLang="nl-NL" noProof="0"/>
              <a:t>Fifth level</a:t>
            </a:r>
          </a:p>
        </p:txBody>
      </p:sp>
      <p:sp>
        <p:nvSpPr>
          <p:cNvPr id="3078" name="Rectangle 6">
            <a:extLst>
              <a:ext uri="{FF2B5EF4-FFF2-40B4-BE49-F238E27FC236}">
                <a16:creationId xmlns:a16="http://schemas.microsoft.com/office/drawing/2014/main" id="{ADDB855D-56DE-0048-9D5D-70BE0B9385CD}"/>
              </a:ext>
            </a:extLst>
          </p:cNvPr>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9" name="Rectangle 7">
            <a:extLst>
              <a:ext uri="{FF2B5EF4-FFF2-40B4-BE49-F238E27FC236}">
                <a16:creationId xmlns:a16="http://schemas.microsoft.com/office/drawing/2014/main" id="{B7BC41E1-C9BC-BC40-89C2-81BD86FF1377}"/>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vl1pPr>
          </a:lstStyle>
          <a:p>
            <a:fld id="{13836C78-1C24-B647-93F4-B6291A2E4BE9}" type="slidenum">
              <a:rPr lang="en-GB" altLang="nl-NL"/>
              <a:pPr/>
              <a:t>‹nr.›</a:t>
            </a:fld>
            <a:endParaRPr lang="en-GB"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a:t>
            </a:fld>
            <a:endParaRPr lang="en-GB" altLang="nl-NL"/>
          </a:p>
        </p:txBody>
      </p:sp>
    </p:spTree>
    <p:extLst>
      <p:ext uri="{BB962C8B-B14F-4D97-AF65-F5344CB8AC3E}">
        <p14:creationId xmlns:p14="http://schemas.microsoft.com/office/powerpoint/2010/main" val="325381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Flueggea suffruticosa </a:t>
            </a:r>
          </a:p>
          <a:p>
            <a:r>
              <a:rPr lang="nl-BE" dirty="0"/>
              <a:t>Phyllanthusfamilie (Phyllanthaceae)</a:t>
            </a:r>
          </a:p>
          <a:p>
            <a:endParaRPr lang="nl-BE" dirty="0"/>
          </a:p>
          <a:p>
            <a:r>
              <a:rPr lang="nl-BE" dirty="0"/>
              <a:t>Als resultaat van deze vochtige zomer is deze struik opnieuw beginnen te groeien. Op het kortlot (met hele kleine schubjes) treedt uit de oksel van deze schubjes een langlot met grote bladeren te voorschijn.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a:t>
            </a:fld>
            <a:endParaRPr lang="en-GB" altLang="nl-NL"/>
          </a:p>
        </p:txBody>
      </p:sp>
    </p:spTree>
    <p:extLst>
      <p:ext uri="{BB962C8B-B14F-4D97-AF65-F5344CB8AC3E}">
        <p14:creationId xmlns:p14="http://schemas.microsoft.com/office/powerpoint/2010/main" val="10737439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Sibthorpia peregrina </a:t>
            </a:r>
          </a:p>
          <a:p>
            <a:r>
              <a:rPr lang="nl-BE" dirty="0"/>
              <a:t>Weegbreefamilie (Plantaginaceae)</a:t>
            </a:r>
          </a:p>
          <a:p>
            <a:endParaRPr lang="nl-BE" dirty="0"/>
          </a:p>
          <a:p>
            <a:r>
              <a:rPr lang="nl-BE" dirty="0"/>
              <a:t>Een plantje dat endemisch is op Madeira (in tegenstelling tot wat op het label staat), met merkwaardig, 6-tallige bloemen.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108</a:t>
            </a:fld>
            <a:endParaRPr lang="en-GB" altLang="nl-NL"/>
          </a:p>
        </p:txBody>
      </p:sp>
    </p:spTree>
    <p:extLst>
      <p:ext uri="{BB962C8B-B14F-4D97-AF65-F5344CB8AC3E}">
        <p14:creationId xmlns:p14="http://schemas.microsoft.com/office/powerpoint/2010/main" val="8907980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Impatiens niamniamensis </a:t>
            </a:r>
          </a:p>
          <a:p>
            <a:r>
              <a:rPr lang="nl-BE" dirty="0"/>
              <a:t>Balsemienfamilie (Balsaminaceae)</a:t>
            </a:r>
          </a:p>
          <a:p>
            <a:endParaRPr lang="nl-BE" dirty="0"/>
          </a:p>
          <a:p>
            <a:r>
              <a:rPr lang="nl-BE" dirty="0"/>
              <a:t>En om af te sluiten, een sublieme plant, met erg fraaie bloemen.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109</a:t>
            </a:fld>
            <a:endParaRPr lang="en-GB" altLang="nl-NL"/>
          </a:p>
        </p:txBody>
      </p:sp>
    </p:spTree>
    <p:extLst>
      <p:ext uri="{BB962C8B-B14F-4D97-AF65-F5344CB8AC3E}">
        <p14:creationId xmlns:p14="http://schemas.microsoft.com/office/powerpoint/2010/main" val="124461384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Impatiens niamniamensis </a:t>
            </a:r>
          </a:p>
          <a:p>
            <a:r>
              <a:rPr lang="nl-BE" dirty="0"/>
              <a:t>Balsemienfamilie (Balsaminaceae)</a:t>
            </a:r>
          </a:p>
          <a:p>
            <a:endParaRPr lang="nl-BE" dirty="0"/>
          </a:p>
          <a:p>
            <a:r>
              <a:rPr lang="nl-BE" dirty="0"/>
              <a:t>En om af te sluiten, een sublieme plant, met erg fraaie bloemen.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110</a:t>
            </a:fld>
            <a:endParaRPr lang="en-GB" altLang="nl-NL"/>
          </a:p>
        </p:txBody>
      </p:sp>
    </p:spTree>
    <p:extLst>
      <p:ext uri="{BB962C8B-B14F-4D97-AF65-F5344CB8AC3E}">
        <p14:creationId xmlns:p14="http://schemas.microsoft.com/office/powerpoint/2010/main" val="15648043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Impatiens niamniamensis </a:t>
            </a:r>
          </a:p>
          <a:p>
            <a:r>
              <a:rPr lang="nl-BE" dirty="0"/>
              <a:t>Balsemienfamilie (Balsaminaceae)</a:t>
            </a:r>
          </a:p>
          <a:p>
            <a:endParaRPr lang="nl-BE" dirty="0"/>
          </a:p>
          <a:p>
            <a:r>
              <a:rPr lang="nl-BE" dirty="0"/>
              <a:t>En om af te sluiten, een sublieme plant, met erg fraaie bloemen.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111</a:t>
            </a:fld>
            <a:endParaRPr lang="en-GB" altLang="nl-NL"/>
          </a:p>
        </p:txBody>
      </p:sp>
    </p:spTree>
    <p:extLst>
      <p:ext uri="{BB962C8B-B14F-4D97-AF65-F5344CB8AC3E}">
        <p14:creationId xmlns:p14="http://schemas.microsoft.com/office/powerpoint/2010/main" val="645170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Eerst een overzichtje van deze afdeling.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14</a:t>
            </a:fld>
            <a:endParaRPr lang="en-GB" altLang="nl-NL"/>
          </a:p>
        </p:txBody>
      </p:sp>
    </p:spTree>
    <p:extLst>
      <p:ext uri="{BB962C8B-B14F-4D97-AF65-F5344CB8AC3E}">
        <p14:creationId xmlns:p14="http://schemas.microsoft.com/office/powerpoint/2010/main" val="1818949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Monarda fistulosa </a:t>
            </a:r>
          </a:p>
          <a:p>
            <a:r>
              <a:rPr lang="nl-BE" dirty="0"/>
              <a:t>Lipbloemenfamilie (Lamiaceae)</a:t>
            </a:r>
          </a:p>
          <a:p>
            <a:endParaRPr lang="nl-BE" dirty="0"/>
          </a:p>
          <a:p>
            <a:r>
              <a:rPr lang="nl-BE" dirty="0"/>
              <a:t>Een mooie lipbloemige plant, met een hommel als bestuiver.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15</a:t>
            </a:fld>
            <a:endParaRPr lang="en-GB" altLang="nl-NL"/>
          </a:p>
        </p:txBody>
      </p:sp>
    </p:spTree>
    <p:extLst>
      <p:ext uri="{BB962C8B-B14F-4D97-AF65-F5344CB8AC3E}">
        <p14:creationId xmlns:p14="http://schemas.microsoft.com/office/powerpoint/2010/main" val="784676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Monarda fistulosa </a:t>
            </a:r>
          </a:p>
          <a:p>
            <a:r>
              <a:rPr lang="nl-BE" dirty="0"/>
              <a:t>Lipbloemenfamilie (Lamiaceae)</a:t>
            </a:r>
          </a:p>
          <a:p>
            <a:endParaRPr lang="nl-BE" dirty="0"/>
          </a:p>
          <a:p>
            <a:r>
              <a:rPr lang="nl-BE" dirty="0"/>
              <a:t>Een mooie lipbloemige plant, met een hommel als bestuiver.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16</a:t>
            </a:fld>
            <a:endParaRPr lang="en-GB" altLang="nl-NL"/>
          </a:p>
        </p:txBody>
      </p:sp>
    </p:spTree>
    <p:extLst>
      <p:ext uri="{BB962C8B-B14F-4D97-AF65-F5344CB8AC3E}">
        <p14:creationId xmlns:p14="http://schemas.microsoft.com/office/powerpoint/2010/main" val="414885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17</a:t>
            </a:fld>
            <a:endParaRPr lang="en-GB" altLang="nl-NL"/>
          </a:p>
        </p:txBody>
      </p:sp>
    </p:spTree>
    <p:extLst>
      <p:ext uri="{BB962C8B-B14F-4D97-AF65-F5344CB8AC3E}">
        <p14:creationId xmlns:p14="http://schemas.microsoft.com/office/powerpoint/2010/main" val="418602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“Doorn”loze braam (Rubus fruticosus ‘Thornless Evergreen’)</a:t>
            </a:r>
          </a:p>
          <a:p>
            <a:r>
              <a:rPr lang="nl-BE" dirty="0"/>
              <a:t>Rozenfamilie (Rosaceae)</a:t>
            </a:r>
          </a:p>
          <a:p>
            <a:endParaRPr lang="nl-BE" dirty="0"/>
          </a:p>
          <a:p>
            <a:r>
              <a:rPr lang="nl-BE" dirty="0"/>
              <a:t>Stekelloze braam zou eigenlijk een meer correcte omschrijving zijn…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18</a:t>
            </a:fld>
            <a:endParaRPr lang="en-GB" altLang="nl-NL"/>
          </a:p>
        </p:txBody>
      </p:sp>
    </p:spTree>
    <p:extLst>
      <p:ext uri="{BB962C8B-B14F-4D97-AF65-F5344CB8AC3E}">
        <p14:creationId xmlns:p14="http://schemas.microsoft.com/office/powerpoint/2010/main" val="2118292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“Doorn”loze braam (Rubus fruticosus ‘Thornless Evergreen’)</a:t>
            </a:r>
          </a:p>
          <a:p>
            <a:r>
              <a:rPr lang="nl-BE" dirty="0"/>
              <a:t>Rozenfamilie (Rosaceae)</a:t>
            </a:r>
          </a:p>
          <a:p>
            <a:endParaRPr lang="nl-BE" dirty="0"/>
          </a:p>
          <a:p>
            <a:r>
              <a:rPr lang="nl-BE" dirty="0"/>
              <a:t>Stekelloze braam zou eigenlijk een meer correcte omschrijving zijn…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19</a:t>
            </a:fld>
            <a:endParaRPr lang="en-GB" altLang="nl-NL"/>
          </a:p>
        </p:txBody>
      </p:sp>
    </p:spTree>
    <p:extLst>
      <p:ext uri="{BB962C8B-B14F-4D97-AF65-F5344CB8AC3E}">
        <p14:creationId xmlns:p14="http://schemas.microsoft.com/office/powerpoint/2010/main" val="3961750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Japanse wijnbes (Rubus phoenicolasius)</a:t>
            </a:r>
          </a:p>
          <a:p>
            <a:r>
              <a:rPr lang="nl-BE" dirty="0"/>
              <a:t>Rozenfamilie (Rosaceae)</a:t>
            </a:r>
          </a:p>
          <a:p>
            <a:endParaRPr lang="nl-BE" dirty="0"/>
          </a:p>
          <a:p>
            <a:r>
              <a:rPr lang="nl-BE" dirty="0"/>
              <a:t>Wellicht ook weer door de natte zomer heeft deze plant een ontzettend grote massa bloemknoppen gevormd.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20</a:t>
            </a:fld>
            <a:endParaRPr lang="en-GB" altLang="nl-NL"/>
          </a:p>
        </p:txBody>
      </p:sp>
    </p:spTree>
    <p:extLst>
      <p:ext uri="{BB962C8B-B14F-4D97-AF65-F5344CB8AC3E}">
        <p14:creationId xmlns:p14="http://schemas.microsoft.com/office/powerpoint/2010/main" val="2077370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Japanse wijnbes (Rubus phoenicolasius)</a:t>
            </a:r>
          </a:p>
          <a:p>
            <a:r>
              <a:rPr lang="nl-BE" dirty="0"/>
              <a:t>Rozenfamilie (Rosaceae)</a:t>
            </a:r>
          </a:p>
          <a:p>
            <a:endParaRPr lang="nl-BE" dirty="0"/>
          </a:p>
          <a:p>
            <a:r>
              <a:rPr lang="nl-BE" dirty="0"/>
              <a:t>Wellicht ook weer door de natte zomer heeft deze plant een ontzettend grote massa bloemknoppen gevormd.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21</a:t>
            </a:fld>
            <a:endParaRPr lang="en-GB" altLang="nl-NL"/>
          </a:p>
        </p:txBody>
      </p:sp>
    </p:spTree>
    <p:extLst>
      <p:ext uri="{BB962C8B-B14F-4D97-AF65-F5344CB8AC3E}">
        <p14:creationId xmlns:p14="http://schemas.microsoft.com/office/powerpoint/2010/main" val="573674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Crinum bulbispermum </a:t>
            </a:r>
          </a:p>
          <a:p>
            <a:r>
              <a:rPr lang="nl-BE" dirty="0"/>
              <a:t>Narcisfamilie (Amaryllidaceae)</a:t>
            </a:r>
          </a:p>
          <a:p>
            <a:endParaRPr lang="nl-BE" dirty="0"/>
          </a:p>
          <a:p>
            <a:r>
              <a:rPr lang="nl-BE" dirty="0"/>
              <a:t>Een goed winterharde soort, met opvallend brede en niet-gekielde bladeren.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23</a:t>
            </a:fld>
            <a:endParaRPr lang="en-GB" altLang="nl-NL"/>
          </a:p>
        </p:txBody>
      </p:sp>
    </p:spTree>
    <p:extLst>
      <p:ext uri="{BB962C8B-B14F-4D97-AF65-F5344CB8AC3E}">
        <p14:creationId xmlns:p14="http://schemas.microsoft.com/office/powerpoint/2010/main" val="1728282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Zomerscheefbloem (Iberis saxatilis) = foute naam !!!</a:t>
            </a:r>
          </a:p>
          <a:p>
            <a:r>
              <a:rPr lang="nl-BE" dirty="0"/>
              <a:t>Kruisbloemenfamilie (Brassicaceae)</a:t>
            </a:r>
          </a:p>
          <a:p>
            <a:endParaRPr lang="nl-BE" dirty="0"/>
          </a:p>
          <a:p>
            <a:r>
              <a:rPr lang="nl-BE" dirty="0"/>
              <a:t>Een kleine plant die her en der opduikt, als wellicht doorlevende maar kortlevende doorlever? </a:t>
            </a:r>
          </a:p>
          <a:p>
            <a:r>
              <a:rPr lang="nl-BE" dirty="0"/>
              <a:t>Met fraaie vruchtjes, nietwaar. </a:t>
            </a:r>
          </a:p>
          <a:p>
            <a:endParaRPr lang="nl-BE" dirty="0"/>
          </a:p>
          <a:p>
            <a:endParaRPr lang="nl-BE" dirty="0"/>
          </a:p>
          <a:p>
            <a:r>
              <a:rPr lang="nl-BE" b="1" i="1" dirty="0"/>
              <a:t>Foute naam</a:t>
            </a:r>
          </a:p>
          <a:p>
            <a:r>
              <a:rPr lang="nl-BE" dirty="0"/>
              <a:t>Deze fraaie vruchtjes hebben mij op het correcte spoor gebracht, deze plant is waarschijnlijk </a:t>
            </a:r>
            <a:r>
              <a:rPr lang="nl-BE" b="1" i="1" dirty="0"/>
              <a:t>Aethionema saxatile</a:t>
            </a:r>
            <a:r>
              <a:rPr lang="nl-BE" dirty="0"/>
              <a: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a:t>
            </a:fld>
            <a:endParaRPr lang="en-GB" altLang="nl-NL"/>
          </a:p>
        </p:txBody>
      </p:sp>
    </p:spTree>
    <p:extLst>
      <p:ext uri="{BB962C8B-B14F-4D97-AF65-F5344CB8AC3E}">
        <p14:creationId xmlns:p14="http://schemas.microsoft.com/office/powerpoint/2010/main" val="1046555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Crinum bulbispermum </a:t>
            </a:r>
          </a:p>
          <a:p>
            <a:r>
              <a:rPr lang="nl-BE" dirty="0"/>
              <a:t>Narcisfamilie (Amaryllidaceae)</a:t>
            </a:r>
          </a:p>
          <a:p>
            <a:endParaRPr lang="nl-BE" dirty="0"/>
          </a:p>
          <a:p>
            <a:r>
              <a:rPr lang="nl-BE" dirty="0"/>
              <a:t>Een goed winterharde soort, met opvallend brede en niet-gekielde bladeren.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24</a:t>
            </a:fld>
            <a:endParaRPr lang="en-GB" altLang="nl-NL"/>
          </a:p>
        </p:txBody>
      </p:sp>
    </p:spTree>
    <p:extLst>
      <p:ext uri="{BB962C8B-B14F-4D97-AF65-F5344CB8AC3E}">
        <p14:creationId xmlns:p14="http://schemas.microsoft.com/office/powerpoint/2010/main" val="4076294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Actaea dahurica </a:t>
            </a:r>
          </a:p>
          <a:p>
            <a:r>
              <a:rPr lang="nl-BE" dirty="0"/>
              <a:t>Boterbloemfamilie (Ranunculaceae)</a:t>
            </a:r>
          </a:p>
          <a:p>
            <a:endParaRPr lang="nl-BE" dirty="0"/>
          </a:p>
          <a:p>
            <a:r>
              <a:rPr lang="nl-BE" dirty="0"/>
              <a:t>Een soort die vroeger in het genus </a:t>
            </a:r>
            <a:r>
              <a:rPr lang="nl-BE" i="1" dirty="0"/>
              <a:t>Cimicifuga</a:t>
            </a:r>
            <a:r>
              <a:rPr lang="nl-BE" dirty="0"/>
              <a:t> was opgenomen, omwille van de droge vruchten, terwijl </a:t>
            </a:r>
            <a:r>
              <a:rPr lang="nl-BE" i="1" dirty="0"/>
              <a:t>Actaea</a:t>
            </a:r>
            <a:r>
              <a:rPr lang="nl-BE" dirty="0"/>
              <a:t> vlezige vruchten aanmaakt. </a:t>
            </a:r>
          </a:p>
          <a:p>
            <a:r>
              <a:rPr lang="nl-BE" dirty="0"/>
              <a:t>Nu is echter duidelijk aangetoond dat deze vruchtverschillen (evolutionair) gemakkelijk kunnen optreden, en zelfs kunnen terugkeren van de tweede naar de eerste vorm. </a:t>
            </a:r>
          </a:p>
          <a:p>
            <a:r>
              <a:rPr lang="nl-BE" dirty="0"/>
              <a:t>Bijgevolg worden deze twee genera verenigd onder de oudste naam, en dat is zeker terecht gezien ook de gelijkenissen qua blad- en bloemstructuur.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25</a:t>
            </a:fld>
            <a:endParaRPr lang="en-GB" altLang="nl-NL"/>
          </a:p>
        </p:txBody>
      </p:sp>
    </p:spTree>
    <p:extLst>
      <p:ext uri="{BB962C8B-B14F-4D97-AF65-F5344CB8AC3E}">
        <p14:creationId xmlns:p14="http://schemas.microsoft.com/office/powerpoint/2010/main" val="3412644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Actaea dahurica </a:t>
            </a:r>
          </a:p>
          <a:p>
            <a:r>
              <a:rPr lang="nl-BE" dirty="0"/>
              <a:t>Boterbloemfamilie (Ranunculaceae)</a:t>
            </a:r>
          </a:p>
          <a:p>
            <a:endParaRPr lang="nl-BE" dirty="0"/>
          </a:p>
          <a:p>
            <a:r>
              <a:rPr lang="nl-BE" dirty="0"/>
              <a:t>Een soort die vroeger in het genus </a:t>
            </a:r>
            <a:r>
              <a:rPr lang="nl-BE" i="1" dirty="0"/>
              <a:t>Cimicifuga</a:t>
            </a:r>
            <a:r>
              <a:rPr lang="nl-BE" dirty="0"/>
              <a:t> was opgenomen, omwille van de droge vruchten, terwijl </a:t>
            </a:r>
            <a:r>
              <a:rPr lang="nl-BE" i="1" dirty="0"/>
              <a:t>Actaea</a:t>
            </a:r>
            <a:r>
              <a:rPr lang="nl-BE" dirty="0"/>
              <a:t> vlezige vruchten aanmaakt. </a:t>
            </a:r>
          </a:p>
          <a:p>
            <a:r>
              <a:rPr lang="nl-BE" dirty="0"/>
              <a:t>Nu is echter duidelijk aangetoond dat deze vruchtverschillen (evolutionair) gemakkelijk kunnen optreden, en zelfs kunnen terugkeren van de tweede naar de eerste vorm. </a:t>
            </a:r>
          </a:p>
          <a:p>
            <a:r>
              <a:rPr lang="nl-BE" dirty="0"/>
              <a:t>Bijgevolg worden deze twee genera verenigd onder de oudste naam, en dat is zeker terecht gezien ook de gelijkenissen qua blad- en bloemstructuur.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26</a:t>
            </a:fld>
            <a:endParaRPr lang="en-GB" altLang="nl-NL"/>
          </a:p>
        </p:txBody>
      </p:sp>
    </p:spTree>
    <p:extLst>
      <p:ext uri="{BB962C8B-B14F-4D97-AF65-F5344CB8AC3E}">
        <p14:creationId xmlns:p14="http://schemas.microsoft.com/office/powerpoint/2010/main" val="3613760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Boehmeria tricuspis </a:t>
            </a:r>
          </a:p>
          <a:p>
            <a:r>
              <a:rPr lang="nl-BE" dirty="0"/>
              <a:t>Brandnetelfamilie (Urticaceae)</a:t>
            </a:r>
          </a:p>
          <a:p>
            <a:endParaRPr lang="nl-BE" dirty="0"/>
          </a:p>
          <a:p>
            <a:r>
              <a:rPr lang="nl-BE" dirty="0"/>
              <a:t>Een “onschuldig” lid van deze “brandende” familie, maar eentje met een prachtig blad, nietwaar… </a:t>
            </a:r>
          </a:p>
          <a:p>
            <a:r>
              <a:rPr lang="nl-BE" dirty="0"/>
              <a:t>Momenteel wordt deze soort vaak opgenomen in </a:t>
            </a:r>
            <a:r>
              <a:rPr lang="nl-BE" i="1" dirty="0"/>
              <a:t>Boehmeria japonica</a:t>
            </a:r>
            <a:r>
              <a:rPr lang="nl-BE" dirty="0"/>
              <a:t>, als var. </a:t>
            </a:r>
            <a:r>
              <a:rPr lang="nl-BE" i="1" dirty="0"/>
              <a:t>tenera</a:t>
            </a:r>
            <a:r>
              <a:rPr lang="nl-BE" dirty="0"/>
              <a:t>. </a:t>
            </a:r>
          </a:p>
          <a:p>
            <a:endParaRPr lang="nl-BE" dirty="0"/>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27</a:t>
            </a:fld>
            <a:endParaRPr lang="en-GB" altLang="nl-NL"/>
          </a:p>
        </p:txBody>
      </p:sp>
    </p:spTree>
    <p:extLst>
      <p:ext uri="{BB962C8B-B14F-4D97-AF65-F5344CB8AC3E}">
        <p14:creationId xmlns:p14="http://schemas.microsoft.com/office/powerpoint/2010/main" val="4099679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Polygonatum cyrtonema </a:t>
            </a:r>
          </a:p>
          <a:p>
            <a:r>
              <a:rPr lang="nl-BE" dirty="0"/>
              <a:t>Muizendoornfamilie (Ruscaceae)</a:t>
            </a:r>
          </a:p>
          <a:p>
            <a:endParaRPr lang="nl-BE" dirty="0"/>
          </a:p>
          <a:p>
            <a:r>
              <a:rPr lang="nl-BE" dirty="0"/>
              <a:t> Met de typische vraat, veroorzaakt door de rupsen van de Salomonszegelbladwesp (</a:t>
            </a:r>
            <a:r>
              <a:rPr lang="nl-BE" i="1" dirty="0"/>
              <a:t>Phymatocera</a:t>
            </a:r>
            <a:r>
              <a:rPr lang="nl-BE" dirty="0"/>
              <a:t> </a:t>
            </a:r>
            <a:r>
              <a:rPr lang="nl-BE" i="1" dirty="0"/>
              <a:t>aterrima</a:t>
            </a:r>
            <a:r>
              <a:rPr lang="nl-BE" dirty="0"/>
              <a:t>), een erg zwarte bladwesp die gebonden is aan (een deel van) de Salomonszegels qua voeding voor de rupsen.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28</a:t>
            </a:fld>
            <a:endParaRPr lang="en-GB" altLang="nl-NL"/>
          </a:p>
        </p:txBody>
      </p:sp>
    </p:spTree>
    <p:extLst>
      <p:ext uri="{BB962C8B-B14F-4D97-AF65-F5344CB8AC3E}">
        <p14:creationId xmlns:p14="http://schemas.microsoft.com/office/powerpoint/2010/main" val="176990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BE" sz="1200" b="0" i="1" u="none" strike="noStrike" kern="1200" dirty="0">
                <a:solidFill>
                  <a:schemeClr val="tx1"/>
                </a:solidFill>
                <a:effectLst/>
                <a:latin typeface="Times New Roman" charset="0"/>
                <a:ea typeface="ＭＳ Ｐゴシック" charset="0"/>
                <a:cs typeface="+mn-cs"/>
              </a:rPr>
              <a:t>Phymatocera aterrima</a:t>
            </a:r>
            <a:endParaRPr lang="nl-BE" sz="1200" b="0" i="0" u="none" strike="noStrike" kern="1200" dirty="0">
              <a:solidFill>
                <a:schemeClr val="tx1"/>
              </a:solidFill>
              <a:effectLst/>
              <a:latin typeface="Times New Roman" charset="0"/>
              <a:ea typeface="ＭＳ Ｐゴシック" charset="0"/>
              <a:cs typeface="+mn-cs"/>
            </a:endParaRPr>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29</a:t>
            </a:fld>
            <a:endParaRPr lang="en-GB" altLang="nl-NL"/>
          </a:p>
        </p:txBody>
      </p:sp>
    </p:spTree>
    <p:extLst>
      <p:ext uri="{BB962C8B-B14F-4D97-AF65-F5344CB8AC3E}">
        <p14:creationId xmlns:p14="http://schemas.microsoft.com/office/powerpoint/2010/main" val="2123347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BE" sz="1200" b="0" i="1" u="none" strike="noStrike" kern="1200" dirty="0">
                <a:solidFill>
                  <a:schemeClr val="tx1"/>
                </a:solidFill>
                <a:effectLst/>
                <a:latin typeface="Times New Roman" charset="0"/>
                <a:ea typeface="ＭＳ Ｐゴシック" charset="0"/>
                <a:cs typeface="+mn-cs"/>
              </a:rPr>
              <a:t>Phymatocera aterrima</a:t>
            </a:r>
            <a:endParaRPr lang="nl-BE" sz="1200" b="0" i="0" u="none" strike="noStrike" kern="1200" dirty="0">
              <a:solidFill>
                <a:schemeClr val="tx1"/>
              </a:solidFill>
              <a:effectLst/>
              <a:latin typeface="Times New Roman" charset="0"/>
              <a:ea typeface="ＭＳ Ｐゴシック" charset="0"/>
              <a:cs typeface="+mn-cs"/>
            </a:endParaRPr>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30</a:t>
            </a:fld>
            <a:endParaRPr lang="en-GB" altLang="nl-NL"/>
          </a:p>
        </p:txBody>
      </p:sp>
    </p:spTree>
    <p:extLst>
      <p:ext uri="{BB962C8B-B14F-4D97-AF65-F5344CB8AC3E}">
        <p14:creationId xmlns:p14="http://schemas.microsoft.com/office/powerpoint/2010/main" val="2531052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Platycrater arguta = Hydrangea platyarguta </a:t>
            </a:r>
          </a:p>
          <a:p>
            <a:r>
              <a:rPr lang="nl-BE" dirty="0"/>
              <a:t>Hortensiafamilie (Hydrangeaceae)</a:t>
            </a:r>
          </a:p>
          <a:p>
            <a:endParaRPr lang="nl-BE" dirty="0"/>
          </a:p>
          <a:p>
            <a:r>
              <a:rPr lang="nl-BE" dirty="0"/>
              <a:t>Een bijzonder ongewone soort Hortensia, die daarom tot een apart genus werd gerekend, maar nu (terug) wordt opgenomen in </a:t>
            </a:r>
            <a:r>
              <a:rPr lang="nl-BE" i="1" dirty="0"/>
              <a:t>Hydrangea</a:t>
            </a:r>
            <a:r>
              <a:rPr lang="nl-BE" dirty="0"/>
              <a:t>. </a:t>
            </a:r>
          </a:p>
          <a:p>
            <a:r>
              <a:rPr lang="nl-BE" dirty="0"/>
              <a:t>Let op de weinig talrijke steriele bloemen, met hun vergrote en vergroeide kelkbladen, en centraal in het bloemgestel één enkele fertiele bloem met talrijke meeldraden.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31</a:t>
            </a:fld>
            <a:endParaRPr lang="en-GB" altLang="nl-NL"/>
          </a:p>
        </p:txBody>
      </p:sp>
    </p:spTree>
    <p:extLst>
      <p:ext uri="{BB962C8B-B14F-4D97-AF65-F5344CB8AC3E}">
        <p14:creationId xmlns:p14="http://schemas.microsoft.com/office/powerpoint/2010/main" val="12929524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Platycrater arguta = Hydrangea platyarguta </a:t>
            </a:r>
          </a:p>
          <a:p>
            <a:r>
              <a:rPr lang="nl-BE" dirty="0"/>
              <a:t>Hortensiafamilie (Hydrangeaceae)</a:t>
            </a:r>
          </a:p>
          <a:p>
            <a:endParaRPr lang="nl-BE" dirty="0"/>
          </a:p>
          <a:p>
            <a:r>
              <a:rPr lang="nl-BE" dirty="0"/>
              <a:t>Een bijzonder ongewone soort Hortensia, die daarom tot een apart genus werd gerekend, maar nu (terug) wordt opgenomen in </a:t>
            </a:r>
            <a:r>
              <a:rPr lang="nl-BE" i="1" dirty="0"/>
              <a:t>Hydrangea</a:t>
            </a:r>
            <a:r>
              <a:rPr lang="nl-BE" dirty="0"/>
              <a:t>. </a:t>
            </a:r>
          </a:p>
          <a:p>
            <a:r>
              <a:rPr lang="nl-BE" dirty="0"/>
              <a:t>Let op de weinig talrijke steriele bloemen, met hun vergrote en vergroeide kelkbladen, en centraal in het bloemgestel één enkele fertiele bloem met talrijke meeldraden.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32</a:t>
            </a:fld>
            <a:endParaRPr lang="en-GB" altLang="nl-NL"/>
          </a:p>
        </p:txBody>
      </p:sp>
    </p:spTree>
    <p:extLst>
      <p:ext uri="{BB962C8B-B14F-4D97-AF65-F5344CB8AC3E}">
        <p14:creationId xmlns:p14="http://schemas.microsoft.com/office/powerpoint/2010/main" val="2208952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Chloranthus sessilifolius </a:t>
            </a:r>
          </a:p>
          <a:p>
            <a:r>
              <a:rPr lang="nl-BE" dirty="0"/>
              <a:t>Chloranthusfamilie (Chloranthaceae)</a:t>
            </a:r>
          </a:p>
          <a:p>
            <a:endParaRPr lang="nl-BE" dirty="0"/>
          </a:p>
          <a:p>
            <a:r>
              <a:rPr lang="nl-BE" dirty="0"/>
              <a:t>Bloeiend, en met jonge vruchten. </a:t>
            </a:r>
          </a:p>
          <a:p>
            <a:r>
              <a:rPr lang="nl-BE" dirty="0"/>
              <a:t>Bij twee bloemen, links, kan u de drie dikke meeldraden opmerken.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34</a:t>
            </a:fld>
            <a:endParaRPr lang="en-GB" altLang="nl-NL"/>
          </a:p>
        </p:txBody>
      </p:sp>
    </p:spTree>
    <p:extLst>
      <p:ext uri="{BB962C8B-B14F-4D97-AF65-F5344CB8AC3E}">
        <p14:creationId xmlns:p14="http://schemas.microsoft.com/office/powerpoint/2010/main" val="1771906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Tamarix ramosissima ‘Hulsdonk White’</a:t>
            </a:r>
          </a:p>
          <a:p>
            <a:r>
              <a:rPr lang="nl-BE" dirty="0"/>
              <a:t>Tamariskfamilie (Tamaricaceae)</a:t>
            </a:r>
          </a:p>
          <a:p>
            <a:endParaRPr lang="nl-BE" dirty="0"/>
          </a:p>
          <a:p>
            <a:r>
              <a:rPr lang="nl-BE" dirty="0"/>
              <a:t>Een genus met zeer veel xerofyten, met hier een soort die voornamelijk in droge gebieden van Centraal-Azië groeit.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a:t>
            </a:fld>
            <a:endParaRPr lang="en-GB" altLang="nl-NL"/>
          </a:p>
        </p:txBody>
      </p:sp>
    </p:spTree>
    <p:extLst>
      <p:ext uri="{BB962C8B-B14F-4D97-AF65-F5344CB8AC3E}">
        <p14:creationId xmlns:p14="http://schemas.microsoft.com/office/powerpoint/2010/main" val="2196848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Chloranthus sessilifolius </a:t>
            </a:r>
          </a:p>
          <a:p>
            <a:r>
              <a:rPr lang="nl-BE" dirty="0"/>
              <a:t>Chloranthusfamilie (Chloranthaceae)</a:t>
            </a:r>
          </a:p>
          <a:p>
            <a:endParaRPr lang="nl-BE" dirty="0"/>
          </a:p>
          <a:p>
            <a:r>
              <a:rPr lang="nl-BE" dirty="0"/>
              <a:t>Bloeiend, en met jonge vruchten. </a:t>
            </a:r>
          </a:p>
          <a:p>
            <a:r>
              <a:rPr lang="nl-BE" dirty="0"/>
              <a:t>Bij twee bloemen, links, kan u de drie dikke meeldraden opmerken.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35</a:t>
            </a:fld>
            <a:endParaRPr lang="en-GB" altLang="nl-NL"/>
          </a:p>
        </p:txBody>
      </p:sp>
    </p:spTree>
    <p:extLst>
      <p:ext uri="{BB962C8B-B14F-4D97-AF65-F5344CB8AC3E}">
        <p14:creationId xmlns:p14="http://schemas.microsoft.com/office/powerpoint/2010/main" val="3014550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Anemonopsis macrophylla </a:t>
            </a:r>
          </a:p>
          <a:p>
            <a:r>
              <a:rPr lang="nl-BE" dirty="0"/>
              <a:t>Boterbloemfamilie (Ranunculaceae)</a:t>
            </a:r>
          </a:p>
          <a:p>
            <a:endParaRPr lang="nl-BE" dirty="0"/>
          </a:p>
          <a:p>
            <a:r>
              <a:rPr lang="nl-BE" dirty="0"/>
              <a:t>Enkele zeer fraaie bladeren, gecombineerd met talrijke bloemknoppen geven een knappe plant als resultaat. </a:t>
            </a:r>
          </a:p>
          <a:p>
            <a:r>
              <a:rPr lang="nl-BE" dirty="0"/>
              <a:t>En de bladvorm, doet deze u niet denken aan een plant die we net hebben gezien? </a:t>
            </a:r>
            <a:r>
              <a:rPr lang="nl-BE" i="1" dirty="0"/>
              <a:t>Actaea</a:t>
            </a:r>
            <a:r>
              <a:rPr lang="nl-BE" dirty="0"/>
              <a:t> </a:t>
            </a:r>
            <a:r>
              <a:rPr lang="nl-BE" i="1" dirty="0"/>
              <a:t>dahurica</a:t>
            </a:r>
            <a:r>
              <a:rPr lang="nl-BE" dirty="0"/>
              <a:t>, inderdaad een nauwe verwant van dit monotypische genus.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36</a:t>
            </a:fld>
            <a:endParaRPr lang="en-GB" altLang="nl-NL"/>
          </a:p>
        </p:txBody>
      </p:sp>
    </p:spTree>
    <p:extLst>
      <p:ext uri="{BB962C8B-B14F-4D97-AF65-F5344CB8AC3E}">
        <p14:creationId xmlns:p14="http://schemas.microsoft.com/office/powerpoint/2010/main" val="4130117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Anemonopsis macrophylla </a:t>
            </a:r>
          </a:p>
          <a:p>
            <a:r>
              <a:rPr lang="nl-BE" dirty="0"/>
              <a:t>Boterbloemfamilie (Ranunculaceae)</a:t>
            </a:r>
          </a:p>
          <a:p>
            <a:endParaRPr lang="nl-BE" dirty="0"/>
          </a:p>
          <a:p>
            <a:r>
              <a:rPr lang="nl-BE" dirty="0"/>
              <a:t>Enkele zeer fraaie bladeren, gecombineerd met talrijke bloemknoppen geven een knappe plant als resultaat. </a:t>
            </a:r>
          </a:p>
          <a:p>
            <a:r>
              <a:rPr lang="nl-BE" dirty="0"/>
              <a:t>En de bladvorm, doet deze u niet denken aan een plant die we net hebben gezien? </a:t>
            </a:r>
            <a:r>
              <a:rPr lang="nl-BE" i="1" dirty="0"/>
              <a:t>Actaea</a:t>
            </a:r>
            <a:r>
              <a:rPr lang="nl-BE" dirty="0"/>
              <a:t> </a:t>
            </a:r>
            <a:r>
              <a:rPr lang="nl-BE" i="1" dirty="0"/>
              <a:t>dahurica</a:t>
            </a:r>
            <a:r>
              <a:rPr lang="nl-BE" dirty="0"/>
              <a:t>, inderdaad een nauwe verwant van dit monotypische genus.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37</a:t>
            </a:fld>
            <a:endParaRPr lang="en-GB" altLang="nl-NL"/>
          </a:p>
        </p:txBody>
      </p:sp>
    </p:spTree>
    <p:extLst>
      <p:ext uri="{BB962C8B-B14F-4D97-AF65-F5344CB8AC3E}">
        <p14:creationId xmlns:p14="http://schemas.microsoft.com/office/powerpoint/2010/main" val="3263525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Patrinia triloba </a:t>
            </a:r>
          </a:p>
          <a:p>
            <a:r>
              <a:rPr lang="nl-BE" dirty="0"/>
              <a:t>Kamperfoeliefamilie (Caprifoliaceae)</a:t>
            </a:r>
          </a:p>
          <a:p>
            <a:endParaRPr lang="nl-BE" dirty="0"/>
          </a:p>
          <a:p>
            <a:r>
              <a:rPr lang="nl-BE" dirty="0"/>
              <a:t>Eertijds was dit een lid van de Valeriaanfamilie, maar deze familie is nu gefusioneerd met de Kamperfoeliefamilie. </a:t>
            </a:r>
          </a:p>
          <a:p>
            <a:r>
              <a:rPr lang="nl-BE" dirty="0"/>
              <a:t>Maar de Valeriaantrekjes zijn wel nog herkenbaar…</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38</a:t>
            </a:fld>
            <a:endParaRPr lang="en-GB" altLang="nl-NL"/>
          </a:p>
        </p:txBody>
      </p:sp>
    </p:spTree>
    <p:extLst>
      <p:ext uri="{BB962C8B-B14F-4D97-AF65-F5344CB8AC3E}">
        <p14:creationId xmlns:p14="http://schemas.microsoft.com/office/powerpoint/2010/main" val="2380229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Bistorta tenuicaulis </a:t>
            </a:r>
          </a:p>
          <a:p>
            <a:r>
              <a:rPr lang="nl-BE" dirty="0"/>
              <a:t>Duizendknoopfamilie (Polygonaceae)</a:t>
            </a:r>
          </a:p>
          <a:p>
            <a:endParaRPr lang="nl-BE" dirty="0"/>
          </a:p>
          <a:p>
            <a:r>
              <a:rPr lang="nl-BE" dirty="0"/>
              <a:t>Opnieuw een plant met selectieve vraat, van welk insect (of ander diertje)?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39</a:t>
            </a:fld>
            <a:endParaRPr lang="en-GB" altLang="nl-NL"/>
          </a:p>
        </p:txBody>
      </p:sp>
    </p:spTree>
    <p:extLst>
      <p:ext uri="{BB962C8B-B14F-4D97-AF65-F5344CB8AC3E}">
        <p14:creationId xmlns:p14="http://schemas.microsoft.com/office/powerpoint/2010/main" val="3980352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Thalictrum coreanum </a:t>
            </a:r>
          </a:p>
          <a:p>
            <a:r>
              <a:rPr lang="nl-BE" dirty="0"/>
              <a:t>Boterbloemfamilie (Ranunculaceae)</a:t>
            </a:r>
          </a:p>
          <a:p>
            <a:endParaRPr lang="nl-BE" dirty="0"/>
          </a:p>
          <a:p>
            <a:r>
              <a:rPr lang="nl-BE" dirty="0"/>
              <a:t>Een eerder kleine soort, maar zeer goed herkenbaar aan de peltate bladeren, een kenmerk wat deze soort deelt met slechts enkele andere soorten. </a:t>
            </a:r>
          </a:p>
          <a:p>
            <a:r>
              <a:rPr lang="nl-BE" dirty="0"/>
              <a:t>Let ook even op de meeldraden, die voorzien zijn van een helmdraad die breder wordt naar de helmknop toe.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40</a:t>
            </a:fld>
            <a:endParaRPr lang="en-GB" altLang="nl-NL"/>
          </a:p>
        </p:txBody>
      </p:sp>
    </p:spTree>
    <p:extLst>
      <p:ext uri="{BB962C8B-B14F-4D97-AF65-F5344CB8AC3E}">
        <p14:creationId xmlns:p14="http://schemas.microsoft.com/office/powerpoint/2010/main" val="41139950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Thalictrum coreanum </a:t>
            </a:r>
          </a:p>
          <a:p>
            <a:r>
              <a:rPr lang="nl-BE" dirty="0"/>
              <a:t>Boterbloemfamilie (Ranunculaceae)</a:t>
            </a:r>
          </a:p>
          <a:p>
            <a:endParaRPr lang="nl-BE" dirty="0"/>
          </a:p>
          <a:p>
            <a:r>
              <a:rPr lang="nl-BE" dirty="0"/>
              <a:t>Een eerder kleine soort, maar zeer goed herkenbaar aan de peltate bladeren, een kenmerk wat deze soort deelt met slechts enkele andere soorten. </a:t>
            </a:r>
          </a:p>
          <a:p>
            <a:r>
              <a:rPr lang="nl-BE" dirty="0"/>
              <a:t>Let ook even op de meeldraden, die voorzien zijn van een helmdraad die breder wordt naar de helmknop toe.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41</a:t>
            </a:fld>
            <a:endParaRPr lang="en-GB" altLang="nl-NL"/>
          </a:p>
        </p:txBody>
      </p:sp>
    </p:spTree>
    <p:extLst>
      <p:ext uri="{BB962C8B-B14F-4D97-AF65-F5344CB8AC3E}">
        <p14:creationId xmlns:p14="http://schemas.microsoft.com/office/powerpoint/2010/main" val="750601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Thalictrum coreanum </a:t>
            </a:r>
          </a:p>
          <a:p>
            <a:r>
              <a:rPr lang="nl-BE" dirty="0"/>
              <a:t>Boterbloemfamilie (Ranunculaceae)</a:t>
            </a:r>
          </a:p>
          <a:p>
            <a:endParaRPr lang="nl-BE" dirty="0"/>
          </a:p>
          <a:p>
            <a:r>
              <a:rPr lang="nl-BE" dirty="0"/>
              <a:t>Een eerder kleine soort, maar zeer goed herkenbaar aan de peltate bladeren, een kenmerk wat deze soort deelt met slechts enkele andere soorten. </a:t>
            </a:r>
          </a:p>
          <a:p>
            <a:r>
              <a:rPr lang="nl-BE" dirty="0"/>
              <a:t>Let ook even op de meeldraden, die voorzien zijn van een helmdraad die breder wordt naar de helmknop toe.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42</a:t>
            </a:fld>
            <a:endParaRPr lang="en-GB" altLang="nl-NL"/>
          </a:p>
        </p:txBody>
      </p:sp>
    </p:spTree>
    <p:extLst>
      <p:ext uri="{BB962C8B-B14F-4D97-AF65-F5344CB8AC3E}">
        <p14:creationId xmlns:p14="http://schemas.microsoft.com/office/powerpoint/2010/main" val="55930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Roscoea purpurea ‘Wisley Amethyst’</a:t>
            </a:r>
          </a:p>
          <a:p>
            <a:r>
              <a:rPr lang="nl-BE" dirty="0"/>
              <a:t>Gemberfamilie (Zingiberaceae)</a:t>
            </a:r>
          </a:p>
          <a:p>
            <a:endParaRPr lang="nl-BE" dirty="0"/>
          </a:p>
          <a:p>
            <a:r>
              <a:rPr lang="nl-BE" dirty="0"/>
              <a:t>Deze plant staat nu prachtig in groei en bloei, dankzij de nattigheid buiten…</a:t>
            </a:r>
          </a:p>
          <a:p>
            <a:r>
              <a:rPr lang="nl-BE" dirty="0"/>
              <a:t>De bloem bezit één groot staminodium die als lip fungeert.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43</a:t>
            </a:fld>
            <a:endParaRPr lang="en-GB" altLang="nl-NL"/>
          </a:p>
        </p:txBody>
      </p:sp>
    </p:spTree>
    <p:extLst>
      <p:ext uri="{BB962C8B-B14F-4D97-AF65-F5344CB8AC3E}">
        <p14:creationId xmlns:p14="http://schemas.microsoft.com/office/powerpoint/2010/main" val="1062045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Roscoea purpurea ‘Wisley Amethyst’</a:t>
            </a:r>
          </a:p>
          <a:p>
            <a:r>
              <a:rPr lang="nl-BE" dirty="0"/>
              <a:t>Gemberfamilie (Zingiberaceae)</a:t>
            </a:r>
          </a:p>
          <a:p>
            <a:endParaRPr lang="nl-BE" dirty="0"/>
          </a:p>
          <a:p>
            <a:r>
              <a:rPr lang="nl-BE" dirty="0"/>
              <a:t>Deze plant staat nu prachtig in groei en bloei, dankzij de nattigheid buiten…</a:t>
            </a:r>
          </a:p>
          <a:p>
            <a:r>
              <a:rPr lang="nl-BE" dirty="0"/>
              <a:t>De bloem bezit één groot staminodium die als lip fungeert.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44</a:t>
            </a:fld>
            <a:endParaRPr lang="en-GB" altLang="nl-NL"/>
          </a:p>
        </p:txBody>
      </p:sp>
    </p:spTree>
    <p:extLst>
      <p:ext uri="{BB962C8B-B14F-4D97-AF65-F5344CB8AC3E}">
        <p14:creationId xmlns:p14="http://schemas.microsoft.com/office/powerpoint/2010/main" val="1218157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Koenigia weyrichii </a:t>
            </a:r>
          </a:p>
          <a:p>
            <a:r>
              <a:rPr lang="nl-BE" dirty="0"/>
              <a:t>Duizendknoopfamilie (Polygonaceae)</a:t>
            </a:r>
          </a:p>
          <a:p>
            <a:endParaRPr lang="nl-BE" dirty="0"/>
          </a:p>
          <a:p>
            <a:r>
              <a:rPr lang="nl-BE" dirty="0"/>
              <a:t>Het oude genus </a:t>
            </a:r>
            <a:r>
              <a:rPr lang="nl-BE" i="1" dirty="0"/>
              <a:t>Polygonum</a:t>
            </a:r>
            <a:r>
              <a:rPr lang="nl-BE" dirty="0"/>
              <a:t> is nu opgesplitst in talrijke kleinere genera, die zelfs verspreid zijn over verschillende tribus in deze familie. </a:t>
            </a:r>
          </a:p>
          <a:p>
            <a:r>
              <a:rPr lang="nl-BE" dirty="0"/>
              <a:t>Hier is dan een soort van een van die hernieuwde genera, die bij ons was binnengekomen als </a:t>
            </a:r>
            <a:r>
              <a:rPr lang="nl-BE" i="1" dirty="0"/>
              <a:t>Aconogonon weyrichii</a:t>
            </a:r>
            <a:r>
              <a:rPr lang="nl-BE" i="0" dirty="0"/>
              <a:t>, een ander genus dat nu (meestal !) wordt verenigd met </a:t>
            </a:r>
            <a:r>
              <a:rPr lang="nl-BE" i="1" dirty="0"/>
              <a:t>Koenigia</a:t>
            </a:r>
            <a:r>
              <a:rPr lang="nl-BE" i="0"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a:t>
            </a:fld>
            <a:endParaRPr lang="en-GB" altLang="nl-NL"/>
          </a:p>
        </p:txBody>
      </p:sp>
    </p:spTree>
    <p:extLst>
      <p:ext uri="{BB962C8B-B14F-4D97-AF65-F5344CB8AC3E}">
        <p14:creationId xmlns:p14="http://schemas.microsoft.com/office/powerpoint/2010/main" val="8650898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Syneilesis palmata </a:t>
            </a:r>
          </a:p>
          <a:p>
            <a:r>
              <a:rPr lang="nl-BE" dirty="0"/>
              <a:t>Asterfamilie (Asteraceae)</a:t>
            </a:r>
          </a:p>
          <a:p>
            <a:endParaRPr lang="nl-BE" dirty="0"/>
          </a:p>
          <a:p>
            <a:r>
              <a:rPr lang="nl-BE" dirty="0"/>
              <a:t>Een plant met een palmaat verdeeld/samengesteld blad, en met ook mooie hoofdjes.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45</a:t>
            </a:fld>
            <a:endParaRPr lang="en-GB" altLang="nl-NL"/>
          </a:p>
        </p:txBody>
      </p:sp>
    </p:spTree>
    <p:extLst>
      <p:ext uri="{BB962C8B-B14F-4D97-AF65-F5344CB8AC3E}">
        <p14:creationId xmlns:p14="http://schemas.microsoft.com/office/powerpoint/2010/main" val="637677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Syneilesis palmata </a:t>
            </a:r>
          </a:p>
          <a:p>
            <a:r>
              <a:rPr lang="nl-BE" dirty="0"/>
              <a:t>Asterfamilie (Asteraceae)</a:t>
            </a:r>
          </a:p>
          <a:p>
            <a:endParaRPr lang="nl-BE" dirty="0"/>
          </a:p>
          <a:p>
            <a:r>
              <a:rPr lang="nl-BE" dirty="0"/>
              <a:t>Een plant met een palmaat verdeeld/samengesteld blad, en met ook mooie hoofdjes. </a:t>
            </a:r>
          </a:p>
          <a:p>
            <a:r>
              <a:rPr lang="nl-BE" dirty="0"/>
              <a:t>Deze hoofdjes zijn nu vooral in de vrouwelijke fase van hun bloei, zichtbaar door de vele opgerolde stempeltakjes.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46</a:t>
            </a:fld>
            <a:endParaRPr lang="en-GB" altLang="nl-NL"/>
          </a:p>
        </p:txBody>
      </p:sp>
    </p:spTree>
    <p:extLst>
      <p:ext uri="{BB962C8B-B14F-4D97-AF65-F5344CB8AC3E}">
        <p14:creationId xmlns:p14="http://schemas.microsoft.com/office/powerpoint/2010/main" val="34761234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Cardamine pentaphyllos </a:t>
            </a:r>
          </a:p>
          <a:p>
            <a:r>
              <a:rPr lang="nl-BE" dirty="0"/>
              <a:t>Kruisbloemenfamilie (Brassicaceae)</a:t>
            </a:r>
          </a:p>
          <a:p>
            <a:endParaRPr lang="nl-BE" dirty="0"/>
          </a:p>
          <a:p>
            <a:r>
              <a:rPr lang="nl-BE" dirty="0"/>
              <a:t>Opnieuw een plant aangetast door een vraatzuchtig beestje, maar ook door een schimmel.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47</a:t>
            </a:fld>
            <a:endParaRPr lang="en-GB" altLang="nl-NL"/>
          </a:p>
        </p:txBody>
      </p:sp>
    </p:spTree>
    <p:extLst>
      <p:ext uri="{BB962C8B-B14F-4D97-AF65-F5344CB8AC3E}">
        <p14:creationId xmlns:p14="http://schemas.microsoft.com/office/powerpoint/2010/main" val="42786480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Lysimachia paridiformis </a:t>
            </a:r>
          </a:p>
          <a:p>
            <a:r>
              <a:rPr lang="nl-BE" dirty="0"/>
              <a:t>Sleutelbloemfamilie (Primulaceae)</a:t>
            </a:r>
          </a:p>
          <a:p>
            <a:endParaRPr lang="nl-BE" dirty="0"/>
          </a:p>
          <a:p>
            <a:r>
              <a:rPr lang="nl-BE" dirty="0"/>
              <a:t>Net voor de bloei lijkt deze plant wel op een soort </a:t>
            </a:r>
            <a:r>
              <a:rPr lang="nl-BE" i="1" dirty="0"/>
              <a:t>Paris</a:t>
            </a:r>
            <a:r>
              <a:rPr lang="nl-BE" dirty="0"/>
              <a:t>, doordat de bladeren terminaal in een (schijn)krans staan.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48</a:t>
            </a:fld>
            <a:endParaRPr lang="en-GB" altLang="nl-NL"/>
          </a:p>
        </p:txBody>
      </p:sp>
    </p:spTree>
    <p:extLst>
      <p:ext uri="{BB962C8B-B14F-4D97-AF65-F5344CB8AC3E}">
        <p14:creationId xmlns:p14="http://schemas.microsoft.com/office/powerpoint/2010/main" val="10901365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Ficus sarmentosa var. henryi </a:t>
            </a:r>
          </a:p>
          <a:p>
            <a:r>
              <a:rPr lang="nl-BE" dirty="0"/>
              <a:t>Moerbeifamilie (Moraceae)</a:t>
            </a:r>
          </a:p>
          <a:p>
            <a:endParaRPr lang="nl-BE" dirty="0"/>
          </a:p>
          <a:p>
            <a:r>
              <a:rPr lang="nl-BE" dirty="0"/>
              <a:t>Nog een </a:t>
            </a:r>
            <a:r>
              <a:rPr lang="nl-BE" i="1" dirty="0"/>
              <a:t>Ficus</a:t>
            </a:r>
            <a:r>
              <a:rPr lang="nl-BE" dirty="0"/>
              <a:t> die min of meer winterhard zou kunnen zijn, gezien haar areaal in (warm)gematigd China.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49</a:t>
            </a:fld>
            <a:endParaRPr lang="en-GB" altLang="nl-NL"/>
          </a:p>
        </p:txBody>
      </p:sp>
    </p:spTree>
    <p:extLst>
      <p:ext uri="{BB962C8B-B14F-4D97-AF65-F5344CB8AC3E}">
        <p14:creationId xmlns:p14="http://schemas.microsoft.com/office/powerpoint/2010/main" val="22842843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Welriekende salomonszegel (Polygonatum odoratum ‘Red Stem’)</a:t>
            </a:r>
          </a:p>
          <a:p>
            <a:r>
              <a:rPr lang="nl-BE" dirty="0"/>
              <a:t>Muizendoornfamilie (Ruscaceae)</a:t>
            </a:r>
          </a:p>
          <a:p>
            <a:endParaRPr lang="nl-BE" dirty="0"/>
          </a:p>
          <a:p>
            <a:r>
              <a:rPr lang="nl-BE" dirty="0"/>
              <a:t>Dit is nu echt een zeer geslaagde en verfraaide vorm van een “gewone” soort, met haar prachtig rode stengel!</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51</a:t>
            </a:fld>
            <a:endParaRPr lang="en-GB" altLang="nl-NL"/>
          </a:p>
        </p:txBody>
      </p:sp>
    </p:spTree>
    <p:extLst>
      <p:ext uri="{BB962C8B-B14F-4D97-AF65-F5344CB8AC3E}">
        <p14:creationId xmlns:p14="http://schemas.microsoft.com/office/powerpoint/2010/main" val="35814033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Epimedium diphyllum </a:t>
            </a:r>
          </a:p>
          <a:p>
            <a:r>
              <a:rPr lang="nl-BE" dirty="0"/>
              <a:t>Berberisfamilie (Berberidaceae)</a:t>
            </a:r>
          </a:p>
          <a:p>
            <a:endParaRPr lang="nl-BE" dirty="0"/>
          </a:p>
          <a:p>
            <a:r>
              <a:rPr lang="nl-BE" dirty="0"/>
              <a:t>Een heel ongewone soort Elfenbloem, met bladeren die uit slechts twee deelbladeren zijn opgebouwd.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52</a:t>
            </a:fld>
            <a:endParaRPr lang="en-GB" altLang="nl-NL"/>
          </a:p>
        </p:txBody>
      </p:sp>
    </p:spTree>
    <p:extLst>
      <p:ext uri="{BB962C8B-B14F-4D97-AF65-F5344CB8AC3E}">
        <p14:creationId xmlns:p14="http://schemas.microsoft.com/office/powerpoint/2010/main" val="879540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Hydrangea aspera ‘Koki’</a:t>
            </a:r>
          </a:p>
          <a:p>
            <a:r>
              <a:rPr lang="nl-BE" dirty="0"/>
              <a:t>Hortensiafamilie (Hydrangeaceae)</a:t>
            </a:r>
          </a:p>
          <a:p>
            <a:endParaRPr lang="nl-BE" dirty="0"/>
          </a:p>
          <a:p>
            <a:r>
              <a:rPr lang="nl-BE" dirty="0"/>
              <a:t>Deze plant is ons bezorgd door Maurice Foster, naar wie een van de volgende planten is beschreven. </a:t>
            </a:r>
          </a:p>
          <a:p>
            <a:r>
              <a:rPr lang="nl-BE" dirty="0"/>
              <a:t>Het gaat hier om een selectie die in Japan is opgemerkt, gekenmerkt door haar bruin-paarse bladonderzijde.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53</a:t>
            </a:fld>
            <a:endParaRPr lang="en-GB" altLang="nl-NL"/>
          </a:p>
        </p:txBody>
      </p:sp>
    </p:spTree>
    <p:extLst>
      <p:ext uri="{BB962C8B-B14F-4D97-AF65-F5344CB8AC3E}">
        <p14:creationId xmlns:p14="http://schemas.microsoft.com/office/powerpoint/2010/main" val="33723112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Dactylicapnos macrocapnos </a:t>
            </a:r>
          </a:p>
          <a:p>
            <a:r>
              <a:rPr lang="nl-BE" dirty="0"/>
              <a:t>Papaverfamilie (Papaveraceae)</a:t>
            </a:r>
          </a:p>
          <a:p>
            <a:endParaRPr lang="nl-BE" dirty="0"/>
          </a:p>
          <a:p>
            <a:r>
              <a:rPr lang="nl-BE" dirty="0"/>
              <a:t>Over de vorige plant heen groeit deze klimmer, die goed onderscheidbaar is door de witte vlekken aan de voet van de deelblaadjes.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54</a:t>
            </a:fld>
            <a:endParaRPr lang="en-GB" altLang="nl-NL"/>
          </a:p>
        </p:txBody>
      </p:sp>
    </p:spTree>
    <p:extLst>
      <p:ext uri="{BB962C8B-B14F-4D97-AF65-F5344CB8AC3E}">
        <p14:creationId xmlns:p14="http://schemas.microsoft.com/office/powerpoint/2010/main" val="27985207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Dactylicapnos macrocapnos </a:t>
            </a:r>
          </a:p>
          <a:p>
            <a:r>
              <a:rPr lang="nl-BE" dirty="0"/>
              <a:t>Papaverfamilie (Papaveraceae)</a:t>
            </a:r>
          </a:p>
          <a:p>
            <a:endParaRPr lang="nl-BE" dirty="0"/>
          </a:p>
          <a:p>
            <a:r>
              <a:rPr lang="nl-BE" dirty="0"/>
              <a:t>Over de vorige plant heen groeit deze klimmer, die goed onderscheidbaar is door de witte vlekken aan de voet van de deelblaadjes.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55</a:t>
            </a:fld>
            <a:endParaRPr lang="en-GB" altLang="nl-NL"/>
          </a:p>
        </p:txBody>
      </p:sp>
    </p:spTree>
    <p:extLst>
      <p:ext uri="{BB962C8B-B14F-4D97-AF65-F5344CB8AC3E}">
        <p14:creationId xmlns:p14="http://schemas.microsoft.com/office/powerpoint/2010/main" val="1280995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Koenigia weyrichii </a:t>
            </a:r>
          </a:p>
          <a:p>
            <a:r>
              <a:rPr lang="nl-BE" dirty="0"/>
              <a:t>Duizendknoopfamilie (Polygonaceae)</a:t>
            </a:r>
          </a:p>
          <a:p>
            <a:endParaRPr lang="nl-BE" dirty="0"/>
          </a:p>
          <a:p>
            <a:r>
              <a:rPr lang="nl-BE" dirty="0"/>
              <a:t>Het oude genus </a:t>
            </a:r>
            <a:r>
              <a:rPr lang="nl-BE" i="1" dirty="0"/>
              <a:t>Polygonum</a:t>
            </a:r>
            <a:r>
              <a:rPr lang="nl-BE" dirty="0"/>
              <a:t> is nu opgesplitst in talrijke kleinere genera, die zelfs verspreid zijn over verschillende tribus in deze familie. </a:t>
            </a:r>
          </a:p>
          <a:p>
            <a:r>
              <a:rPr lang="nl-BE" dirty="0"/>
              <a:t>Hier is dan een soort van een van die hernieuwde genera, die bij ons was binnengekomen als </a:t>
            </a:r>
            <a:r>
              <a:rPr lang="nl-BE" i="1" dirty="0"/>
              <a:t>Aconogonon weyrichii</a:t>
            </a:r>
            <a:r>
              <a:rPr lang="nl-BE" i="0" dirty="0"/>
              <a:t>, een ander genus dat nu (meestal !) wordt verenigd met </a:t>
            </a:r>
            <a:r>
              <a:rPr lang="nl-BE" i="1" dirty="0"/>
              <a:t>Koenigia</a:t>
            </a:r>
            <a:r>
              <a:rPr lang="nl-BE" i="0"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a:t>
            </a:fld>
            <a:endParaRPr lang="en-GB" altLang="nl-NL"/>
          </a:p>
        </p:txBody>
      </p:sp>
    </p:spTree>
    <p:extLst>
      <p:ext uri="{BB962C8B-B14F-4D97-AF65-F5344CB8AC3E}">
        <p14:creationId xmlns:p14="http://schemas.microsoft.com/office/powerpoint/2010/main" val="41812041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Hypericum fosteri </a:t>
            </a:r>
          </a:p>
          <a:p>
            <a:r>
              <a:rPr lang="nl-BE" dirty="0"/>
              <a:t>Hertshooifamilie (Hypericaceae)</a:t>
            </a:r>
          </a:p>
          <a:p>
            <a:endParaRPr lang="nl-BE" dirty="0"/>
          </a:p>
          <a:p>
            <a:r>
              <a:rPr lang="nl-BE" dirty="0"/>
              <a:t>Deze plant is door Norman Robson beschreven, gebaseerd op enkele planten die waren opgegroeid uit zaad, verzameld door Maurice Foster in China.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56</a:t>
            </a:fld>
            <a:endParaRPr lang="en-GB" altLang="nl-NL"/>
          </a:p>
        </p:txBody>
      </p:sp>
    </p:spTree>
    <p:extLst>
      <p:ext uri="{BB962C8B-B14F-4D97-AF65-F5344CB8AC3E}">
        <p14:creationId xmlns:p14="http://schemas.microsoft.com/office/powerpoint/2010/main" val="9136380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Hypericum fosteri </a:t>
            </a:r>
          </a:p>
          <a:p>
            <a:r>
              <a:rPr lang="nl-BE" dirty="0"/>
              <a:t>Hertshooifamilie (Hypericaceae)</a:t>
            </a:r>
          </a:p>
          <a:p>
            <a:endParaRPr lang="nl-BE" dirty="0"/>
          </a:p>
          <a:p>
            <a:r>
              <a:rPr lang="nl-BE" dirty="0"/>
              <a:t>Deze plant is door Norman Robson beschreven, gebaseerd op enkele planten die waren opgegroeid uit zaad, verzameld door Maurice Foster in China.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57</a:t>
            </a:fld>
            <a:endParaRPr lang="en-GB" altLang="nl-NL"/>
          </a:p>
        </p:txBody>
      </p:sp>
    </p:spTree>
    <p:extLst>
      <p:ext uri="{BB962C8B-B14F-4D97-AF65-F5344CB8AC3E}">
        <p14:creationId xmlns:p14="http://schemas.microsoft.com/office/powerpoint/2010/main" val="10020112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Dorycnium herbaceum = Lotus herbaceus </a:t>
            </a:r>
          </a:p>
          <a:p>
            <a:r>
              <a:rPr lang="nl-BE" dirty="0"/>
              <a:t>Vlinderbloemenfamilie (Fabaceae)</a:t>
            </a:r>
          </a:p>
          <a:p>
            <a:endParaRPr lang="nl-BE" dirty="0"/>
          </a:p>
          <a:p>
            <a:r>
              <a:rPr lang="nl-BE" dirty="0"/>
              <a:t>Uit een aantal studies is gebleken dat het genus </a:t>
            </a:r>
            <a:r>
              <a:rPr lang="nl-BE" i="1" dirty="0"/>
              <a:t>Dorycnium</a:t>
            </a:r>
            <a:r>
              <a:rPr lang="nl-BE" dirty="0"/>
              <a:t> genest zit in het genus </a:t>
            </a:r>
            <a:r>
              <a:rPr lang="nl-BE" i="1" dirty="0"/>
              <a:t>Lotus</a:t>
            </a:r>
            <a:r>
              <a:rPr lang="nl-BE" dirty="0"/>
              <a:t>, vandaar dat beide genera nu zijn verenigd onder de oudste naam.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59</a:t>
            </a:fld>
            <a:endParaRPr lang="en-GB" altLang="nl-NL"/>
          </a:p>
        </p:txBody>
      </p:sp>
    </p:spTree>
    <p:extLst>
      <p:ext uri="{BB962C8B-B14F-4D97-AF65-F5344CB8AC3E}">
        <p14:creationId xmlns:p14="http://schemas.microsoft.com/office/powerpoint/2010/main" val="13576747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Dorycnium herbaceum = Lotus herbaceus </a:t>
            </a:r>
          </a:p>
          <a:p>
            <a:r>
              <a:rPr lang="nl-BE" dirty="0"/>
              <a:t>Vlinderbloemenfamilie (Fabaceae)</a:t>
            </a:r>
          </a:p>
          <a:p>
            <a:endParaRPr lang="nl-BE" dirty="0"/>
          </a:p>
          <a:p>
            <a:r>
              <a:rPr lang="nl-BE" dirty="0"/>
              <a:t>Uit een aantal studies is gebleken dat het genus </a:t>
            </a:r>
            <a:r>
              <a:rPr lang="nl-BE" i="1" dirty="0"/>
              <a:t>Dorycnium</a:t>
            </a:r>
            <a:r>
              <a:rPr lang="nl-BE" dirty="0"/>
              <a:t> genest zit in het genus </a:t>
            </a:r>
            <a:r>
              <a:rPr lang="nl-BE" i="1" dirty="0"/>
              <a:t>Lotus</a:t>
            </a:r>
            <a:r>
              <a:rPr lang="nl-BE" dirty="0"/>
              <a:t>, vandaar dat beide genera nu zijn verenigd onder de oudste naam.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60</a:t>
            </a:fld>
            <a:endParaRPr lang="en-GB" altLang="nl-NL"/>
          </a:p>
        </p:txBody>
      </p:sp>
    </p:spTree>
    <p:extLst>
      <p:ext uri="{BB962C8B-B14F-4D97-AF65-F5344CB8AC3E}">
        <p14:creationId xmlns:p14="http://schemas.microsoft.com/office/powerpoint/2010/main" val="26037885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Ballonklokje (Platycodon grandiflorus)</a:t>
            </a:r>
          </a:p>
          <a:p>
            <a:r>
              <a:rPr lang="nl-BE" dirty="0"/>
              <a:t>Klokjesfamilie (Campanulaceae)</a:t>
            </a:r>
          </a:p>
          <a:p>
            <a:endParaRPr lang="nl-BE" dirty="0"/>
          </a:p>
          <a:p>
            <a:r>
              <a:rPr lang="nl-BE" dirty="0"/>
              <a:t>Dit klokje verschilt van </a:t>
            </a:r>
            <a:r>
              <a:rPr lang="nl-BE" i="1" dirty="0"/>
              <a:t>Campanula</a:t>
            </a:r>
            <a:r>
              <a:rPr lang="nl-BE" dirty="0"/>
              <a:t> onder andere doordat de meeldraden gedurende een langere tijd intact rond de stijlen blijven liggen.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61</a:t>
            </a:fld>
            <a:endParaRPr lang="en-GB" altLang="nl-NL"/>
          </a:p>
        </p:txBody>
      </p:sp>
    </p:spTree>
    <p:extLst>
      <p:ext uri="{BB962C8B-B14F-4D97-AF65-F5344CB8AC3E}">
        <p14:creationId xmlns:p14="http://schemas.microsoft.com/office/powerpoint/2010/main" val="32750920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Ballonklokje (Platycodon grandiflorus)</a:t>
            </a:r>
          </a:p>
          <a:p>
            <a:r>
              <a:rPr lang="nl-BE" dirty="0"/>
              <a:t>Klokjesfamilie (Campanulaceae)</a:t>
            </a:r>
          </a:p>
          <a:p>
            <a:endParaRPr lang="nl-BE" dirty="0"/>
          </a:p>
          <a:p>
            <a:r>
              <a:rPr lang="nl-BE" dirty="0"/>
              <a:t>Dit klokje verschilt van </a:t>
            </a:r>
            <a:r>
              <a:rPr lang="nl-BE" i="1" dirty="0"/>
              <a:t>Campanula</a:t>
            </a:r>
            <a:r>
              <a:rPr lang="nl-BE" dirty="0"/>
              <a:t> onder andere doordat de meeldraden gedurende een langere tijd intact rond de stijlen blijven liggen.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62</a:t>
            </a:fld>
            <a:endParaRPr lang="en-GB" altLang="nl-NL"/>
          </a:p>
        </p:txBody>
      </p:sp>
    </p:spTree>
    <p:extLst>
      <p:ext uri="{BB962C8B-B14F-4D97-AF65-F5344CB8AC3E}">
        <p14:creationId xmlns:p14="http://schemas.microsoft.com/office/powerpoint/2010/main" val="42914985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63</a:t>
            </a:fld>
            <a:endParaRPr lang="en-GB" altLang="nl-NL"/>
          </a:p>
        </p:txBody>
      </p:sp>
    </p:spTree>
    <p:extLst>
      <p:ext uri="{BB962C8B-B14F-4D97-AF65-F5344CB8AC3E}">
        <p14:creationId xmlns:p14="http://schemas.microsoft.com/office/powerpoint/2010/main" val="29730278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Sauromatum nubicum </a:t>
            </a:r>
          </a:p>
          <a:p>
            <a:r>
              <a:rPr lang="nl-BE" dirty="0"/>
              <a:t>Aronskelkfamilie (Araceae)</a:t>
            </a:r>
          </a:p>
          <a:p>
            <a:endParaRPr lang="nl-BE" dirty="0"/>
          </a:p>
          <a:p>
            <a:r>
              <a:rPr lang="nl-BE" dirty="0"/>
              <a:t>Deze soort wordt vaak verenigd met de volgende soort, ondanks de toch duidelijke verschillen in blad, ook de bladsteel is opmerkelijk en bijna vrij van vlekken, dit in sterke tegenstelling tot de bladsteel van de tweede soort.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64</a:t>
            </a:fld>
            <a:endParaRPr lang="en-GB" altLang="nl-NL"/>
          </a:p>
        </p:txBody>
      </p:sp>
    </p:spTree>
    <p:extLst>
      <p:ext uri="{BB962C8B-B14F-4D97-AF65-F5344CB8AC3E}">
        <p14:creationId xmlns:p14="http://schemas.microsoft.com/office/powerpoint/2010/main" val="25363120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Sauromatum nubicum </a:t>
            </a:r>
          </a:p>
          <a:p>
            <a:r>
              <a:rPr lang="nl-BE" dirty="0"/>
              <a:t>Aronskelkfamilie (Araceae)</a:t>
            </a:r>
          </a:p>
          <a:p>
            <a:endParaRPr lang="nl-BE" dirty="0"/>
          </a:p>
          <a:p>
            <a:r>
              <a:rPr lang="nl-BE" dirty="0"/>
              <a:t>Deze soort wordt vaak verenigd met de volgende soort, ondanks de toch duidelijke verschillen in blad, ook de bladsteel is opmerkelijk en bijna vrij van vlekken, dit in sterke tegenstelling tot de bladsteel van de tweede soort.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65</a:t>
            </a:fld>
            <a:endParaRPr lang="en-GB" altLang="nl-NL"/>
          </a:p>
        </p:txBody>
      </p:sp>
    </p:spTree>
    <p:extLst>
      <p:ext uri="{BB962C8B-B14F-4D97-AF65-F5344CB8AC3E}">
        <p14:creationId xmlns:p14="http://schemas.microsoft.com/office/powerpoint/2010/main" val="37911504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Wonderknol (Sauromatum venosum)</a:t>
            </a:r>
          </a:p>
          <a:p>
            <a:r>
              <a:rPr lang="nl-BE" dirty="0"/>
              <a:t>Aronskelkfamilie (Araceae)</a:t>
            </a:r>
          </a:p>
          <a:p>
            <a:endParaRPr lang="nl-BE" dirty="0"/>
          </a:p>
          <a:p>
            <a:r>
              <a:rPr lang="nl-BE" dirty="0"/>
              <a:t>De bladvorm is toch vrij verschillend van de vorige soort, en de bladsteel is zeer sterk gevlekt.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66</a:t>
            </a:fld>
            <a:endParaRPr lang="en-GB" altLang="nl-NL"/>
          </a:p>
        </p:txBody>
      </p:sp>
    </p:spTree>
    <p:extLst>
      <p:ext uri="{BB962C8B-B14F-4D97-AF65-F5344CB8AC3E}">
        <p14:creationId xmlns:p14="http://schemas.microsoft.com/office/powerpoint/2010/main" val="2935340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Nandina domestica </a:t>
            </a:r>
          </a:p>
          <a:p>
            <a:r>
              <a:rPr lang="nl-BE" dirty="0"/>
              <a:t>Berberisfamilie (Berberidaceae)</a:t>
            </a:r>
          </a:p>
          <a:p>
            <a:endParaRPr lang="nl-BE" dirty="0"/>
          </a:p>
          <a:p>
            <a:r>
              <a:rPr lang="nl-BE" dirty="0"/>
              <a:t>Normaliter zou deze bosplant op haar plekje in dit perceel er enigszins vermoeid hebben uitgezien, maar nu met deze vochtige en matig warme zomer voelt ze zich in prima vorm: volop jong blad en bloei…</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a:t>
            </a:fld>
            <a:endParaRPr lang="en-GB" altLang="nl-NL"/>
          </a:p>
        </p:txBody>
      </p:sp>
    </p:spTree>
    <p:extLst>
      <p:ext uri="{BB962C8B-B14F-4D97-AF65-F5344CB8AC3E}">
        <p14:creationId xmlns:p14="http://schemas.microsoft.com/office/powerpoint/2010/main" val="2358714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Wonderknol (Sauromatum venosum)</a:t>
            </a:r>
          </a:p>
          <a:p>
            <a:r>
              <a:rPr lang="nl-BE" dirty="0"/>
              <a:t>Aronskelkfamilie (Araceae)</a:t>
            </a:r>
          </a:p>
          <a:p>
            <a:endParaRPr lang="nl-BE" dirty="0"/>
          </a:p>
          <a:p>
            <a:r>
              <a:rPr lang="nl-BE" dirty="0"/>
              <a:t>De bladvorm is toch vrij verschillend van de vorige soort, en de bladsteel is zeer sterk gevlekt.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67</a:t>
            </a:fld>
            <a:endParaRPr lang="en-GB" altLang="nl-NL"/>
          </a:p>
        </p:txBody>
      </p:sp>
    </p:spTree>
    <p:extLst>
      <p:ext uri="{BB962C8B-B14F-4D97-AF65-F5344CB8AC3E}">
        <p14:creationId xmlns:p14="http://schemas.microsoft.com/office/powerpoint/2010/main" val="36827102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Wonderknol (Sauromatum venosum)</a:t>
            </a:r>
          </a:p>
          <a:p>
            <a:r>
              <a:rPr lang="nl-BE" dirty="0"/>
              <a:t>Aronskelkfamilie (Araceae)</a:t>
            </a:r>
          </a:p>
          <a:p>
            <a:endParaRPr lang="nl-BE" dirty="0"/>
          </a:p>
          <a:p>
            <a:r>
              <a:rPr lang="nl-BE" dirty="0"/>
              <a:t>De bladvorm is toch vrij verschillend van de vorige soort, en de bladsteel is zeer sterk gevlekt.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68</a:t>
            </a:fld>
            <a:endParaRPr lang="en-GB" altLang="nl-NL"/>
          </a:p>
        </p:txBody>
      </p:sp>
    </p:spTree>
    <p:extLst>
      <p:ext uri="{BB962C8B-B14F-4D97-AF65-F5344CB8AC3E}">
        <p14:creationId xmlns:p14="http://schemas.microsoft.com/office/powerpoint/2010/main" val="8293971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Chinese paardenkastanje (Aesculus chinensis)</a:t>
            </a:r>
          </a:p>
          <a:p>
            <a:r>
              <a:rPr lang="nl-BE" dirty="0"/>
              <a:t>Zeepbesfamilie (Sapindaceae)</a:t>
            </a:r>
          </a:p>
          <a:p>
            <a:endParaRPr lang="nl-BE" dirty="0"/>
          </a:p>
          <a:p>
            <a:r>
              <a:rPr lang="nl-BE" dirty="0"/>
              <a:t>Een nieuwe aanwinst voor het arboretum, die aangeplant is vlakbij de plek waar in een van de vorige jaren een Catalpa is omgewaaid.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70</a:t>
            </a:fld>
            <a:endParaRPr lang="en-GB" altLang="nl-NL"/>
          </a:p>
        </p:txBody>
      </p:sp>
    </p:spTree>
    <p:extLst>
      <p:ext uri="{BB962C8B-B14F-4D97-AF65-F5344CB8AC3E}">
        <p14:creationId xmlns:p14="http://schemas.microsoft.com/office/powerpoint/2010/main" val="34466119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Chinese paardenkastanje (Aesculus chinensis)</a:t>
            </a:r>
          </a:p>
          <a:p>
            <a:r>
              <a:rPr lang="nl-BE" dirty="0"/>
              <a:t>Zeepbesfamilie (Sapindaceae)</a:t>
            </a:r>
          </a:p>
          <a:p>
            <a:endParaRPr lang="nl-BE" dirty="0"/>
          </a:p>
          <a:p>
            <a:r>
              <a:rPr lang="nl-BE" dirty="0"/>
              <a:t>Een nieuwe aanwinst voor het arboretum, die aangeplant is vlakbij de plek waar in een van de vorige jaren een Catalpa is omgewaaid.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71</a:t>
            </a:fld>
            <a:endParaRPr lang="en-GB" altLang="nl-NL"/>
          </a:p>
        </p:txBody>
      </p:sp>
    </p:spTree>
    <p:extLst>
      <p:ext uri="{BB962C8B-B14F-4D97-AF65-F5344CB8AC3E}">
        <p14:creationId xmlns:p14="http://schemas.microsoft.com/office/powerpoint/2010/main" val="34463303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Vaantjesboom (Davidia involucrata)</a:t>
            </a:r>
          </a:p>
          <a:p>
            <a:r>
              <a:rPr lang="nl-BE" dirty="0"/>
              <a:t>Tupeloboomfamilie (Nyssaceae)</a:t>
            </a:r>
          </a:p>
          <a:p>
            <a:endParaRPr lang="nl-BE" dirty="0"/>
          </a:p>
          <a:p>
            <a:r>
              <a:rPr lang="nl-BE" dirty="0"/>
              <a:t>Deze “boom” is al verschillende keren verplant geworden, heeft al meerdere zeer droge zomers (met half afsterven) meegemaakt, maar nu lijkt ze toch haar weg gevonden te hebben, wellicht ook weer te danken aan de natte zomer.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72</a:t>
            </a:fld>
            <a:endParaRPr lang="en-GB" altLang="nl-NL"/>
          </a:p>
        </p:txBody>
      </p:sp>
    </p:spTree>
    <p:extLst>
      <p:ext uri="{BB962C8B-B14F-4D97-AF65-F5344CB8AC3E}">
        <p14:creationId xmlns:p14="http://schemas.microsoft.com/office/powerpoint/2010/main" val="37975605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Vaantjesboom (Davidia involucrata)</a:t>
            </a:r>
          </a:p>
          <a:p>
            <a:r>
              <a:rPr lang="nl-BE" dirty="0"/>
              <a:t>Tupeloboomfamilie (Nyssaceae)</a:t>
            </a:r>
          </a:p>
          <a:p>
            <a:endParaRPr lang="nl-BE" dirty="0"/>
          </a:p>
          <a:p>
            <a:r>
              <a:rPr lang="nl-BE" dirty="0"/>
              <a:t>Deze “boom” is al verschillende keren verplant geworden, heeft al meerdere zeer droge zomers (met half afsterven) meegemaakt, maar nu lijkt ze toch haar weg gevonden te hebben, wellicht ook weer te danken aan de natte zomer.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73</a:t>
            </a:fld>
            <a:endParaRPr lang="en-GB" altLang="nl-NL"/>
          </a:p>
        </p:txBody>
      </p:sp>
    </p:spTree>
    <p:extLst>
      <p:ext uri="{BB962C8B-B14F-4D97-AF65-F5344CB8AC3E}">
        <p14:creationId xmlns:p14="http://schemas.microsoft.com/office/powerpoint/2010/main" val="10879965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74</a:t>
            </a:fld>
            <a:endParaRPr lang="en-GB" altLang="nl-NL"/>
          </a:p>
        </p:txBody>
      </p:sp>
    </p:spTree>
    <p:extLst>
      <p:ext uri="{BB962C8B-B14F-4D97-AF65-F5344CB8AC3E}">
        <p14:creationId xmlns:p14="http://schemas.microsoft.com/office/powerpoint/2010/main" val="41801964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Shibataea kumasasa </a:t>
            </a:r>
          </a:p>
          <a:p>
            <a:r>
              <a:rPr lang="nl-BE" dirty="0"/>
              <a:t>Grassenfamilie (Poaceae)</a:t>
            </a:r>
          </a:p>
          <a:p>
            <a:endParaRPr lang="nl-BE" dirty="0"/>
          </a:p>
          <a:p>
            <a:r>
              <a:rPr lang="nl-BE" dirty="0"/>
              <a:t>Een mooie, kleine, en niet-invasieve bamboesoort, bovendien met mooie jonge scheuten.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75</a:t>
            </a:fld>
            <a:endParaRPr lang="en-GB" altLang="nl-NL"/>
          </a:p>
        </p:txBody>
      </p:sp>
    </p:spTree>
    <p:extLst>
      <p:ext uri="{BB962C8B-B14F-4D97-AF65-F5344CB8AC3E}">
        <p14:creationId xmlns:p14="http://schemas.microsoft.com/office/powerpoint/2010/main" val="17232095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Shibataea kumasasa </a:t>
            </a:r>
          </a:p>
          <a:p>
            <a:r>
              <a:rPr lang="nl-BE" dirty="0"/>
              <a:t>Grassenfamilie (Poaceae)</a:t>
            </a:r>
          </a:p>
          <a:p>
            <a:endParaRPr lang="nl-BE" dirty="0"/>
          </a:p>
          <a:p>
            <a:r>
              <a:rPr lang="nl-BE" dirty="0"/>
              <a:t>Een mooie, kleine, en niet-invasieve bamboesoort, bovendien met mooie jonge scheuten.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76</a:t>
            </a:fld>
            <a:endParaRPr lang="en-GB" altLang="nl-NL"/>
          </a:p>
        </p:txBody>
      </p:sp>
    </p:spTree>
    <p:extLst>
      <p:ext uri="{BB962C8B-B14F-4D97-AF65-F5344CB8AC3E}">
        <p14:creationId xmlns:p14="http://schemas.microsoft.com/office/powerpoint/2010/main" val="34725520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Mahonia lomariifolia </a:t>
            </a:r>
          </a:p>
          <a:p>
            <a:r>
              <a:rPr lang="nl-BE" dirty="0"/>
              <a:t>Berberisfamilie (Berberidaceae)</a:t>
            </a:r>
          </a:p>
          <a:p>
            <a:endParaRPr lang="nl-BE" dirty="0"/>
          </a:p>
          <a:p>
            <a:r>
              <a:rPr lang="nl-BE" dirty="0"/>
              <a:t>Een pracht van een plant, bijzonder weerstandig blijkbaar tegen de vorst, met fraaie merktekens van de groei, gekenmerkt door de donkere resten van een groot aantal schubben.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77</a:t>
            </a:fld>
            <a:endParaRPr lang="en-GB" altLang="nl-NL"/>
          </a:p>
        </p:txBody>
      </p:sp>
    </p:spTree>
    <p:extLst>
      <p:ext uri="{BB962C8B-B14F-4D97-AF65-F5344CB8AC3E}">
        <p14:creationId xmlns:p14="http://schemas.microsoft.com/office/powerpoint/2010/main" val="1134304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Deze steppetuin heeft nu echt het uitzicht van een steppevegetatie gekregen, dankzij de </a:t>
            </a:r>
            <a:r>
              <a:rPr lang="nl-BE" i="1" dirty="0"/>
              <a:t>Stipa</a:t>
            </a:r>
            <a:r>
              <a:rPr lang="nl-BE" dirty="0"/>
              <a:t>-planten.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a:t>
            </a:fld>
            <a:endParaRPr lang="en-GB" altLang="nl-NL"/>
          </a:p>
        </p:txBody>
      </p:sp>
    </p:spTree>
    <p:extLst>
      <p:ext uri="{BB962C8B-B14F-4D97-AF65-F5344CB8AC3E}">
        <p14:creationId xmlns:p14="http://schemas.microsoft.com/office/powerpoint/2010/main" val="9320791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Mahonia lomariifolia </a:t>
            </a:r>
          </a:p>
          <a:p>
            <a:r>
              <a:rPr lang="nl-BE" dirty="0"/>
              <a:t>Berberisfamilie (Berberidaceae)</a:t>
            </a:r>
          </a:p>
          <a:p>
            <a:endParaRPr lang="nl-BE" dirty="0"/>
          </a:p>
          <a:p>
            <a:r>
              <a:rPr lang="nl-BE" dirty="0"/>
              <a:t>Een pracht van een plant, bijzonder weerstandig blijkbaar tegen de vorst, met fraaie merktekens van de groei, gekenmerkt door de donkere resten van een groot aantal schubben.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78</a:t>
            </a:fld>
            <a:endParaRPr lang="en-GB" altLang="nl-NL"/>
          </a:p>
        </p:txBody>
      </p:sp>
    </p:spTree>
    <p:extLst>
      <p:ext uri="{BB962C8B-B14F-4D97-AF65-F5344CB8AC3E}">
        <p14:creationId xmlns:p14="http://schemas.microsoft.com/office/powerpoint/2010/main" val="4392845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79</a:t>
            </a:fld>
            <a:endParaRPr lang="en-GB" altLang="nl-NL"/>
          </a:p>
        </p:txBody>
      </p:sp>
    </p:spTree>
    <p:extLst>
      <p:ext uri="{BB962C8B-B14F-4D97-AF65-F5344CB8AC3E}">
        <p14:creationId xmlns:p14="http://schemas.microsoft.com/office/powerpoint/2010/main" val="19909705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Siernetel (Coleus scutellarioides ‘Inky Fingers’)</a:t>
            </a:r>
          </a:p>
          <a:p>
            <a:r>
              <a:rPr lang="nl-BE" dirty="0"/>
              <a:t>Lipbloemenfamilie (Lamiaceae)</a:t>
            </a:r>
          </a:p>
          <a:p>
            <a:endParaRPr lang="nl-BE" dirty="0"/>
          </a:p>
          <a:p>
            <a:r>
              <a:rPr lang="nl-BE" dirty="0"/>
              <a:t>Een zeer opmerkelijke cultivar, nietwaar…</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80</a:t>
            </a:fld>
            <a:endParaRPr lang="en-GB" altLang="nl-NL"/>
          </a:p>
        </p:txBody>
      </p:sp>
    </p:spTree>
    <p:extLst>
      <p:ext uri="{BB962C8B-B14F-4D97-AF65-F5344CB8AC3E}">
        <p14:creationId xmlns:p14="http://schemas.microsoft.com/office/powerpoint/2010/main" val="16320127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Siernetel (Coleus scutellarioides ‘Inky Fingers’)</a:t>
            </a:r>
          </a:p>
          <a:p>
            <a:r>
              <a:rPr lang="nl-BE" dirty="0"/>
              <a:t>Lipbloemenfamilie (Lamiaceae)</a:t>
            </a:r>
          </a:p>
          <a:p>
            <a:endParaRPr lang="nl-BE" dirty="0"/>
          </a:p>
          <a:p>
            <a:r>
              <a:rPr lang="nl-BE" dirty="0"/>
              <a:t>Een zeer opmerkelijke cultivar, nietwaar…</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81</a:t>
            </a:fld>
            <a:endParaRPr lang="en-GB" altLang="nl-NL"/>
          </a:p>
        </p:txBody>
      </p:sp>
    </p:spTree>
    <p:extLst>
      <p:ext uri="{BB962C8B-B14F-4D97-AF65-F5344CB8AC3E}">
        <p14:creationId xmlns:p14="http://schemas.microsoft.com/office/powerpoint/2010/main" val="15336772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Croton (Codiaeum variegatum)</a:t>
            </a:r>
          </a:p>
          <a:p>
            <a:r>
              <a:rPr lang="nl-BE" dirty="0"/>
              <a:t>Wolfsmelkfamilie (Euphorbiaceae)</a:t>
            </a:r>
          </a:p>
          <a:p>
            <a:endParaRPr lang="nl-BE" dirty="0"/>
          </a:p>
          <a:p>
            <a:r>
              <a:rPr lang="nl-BE" dirty="0"/>
              <a:t>En hier staat ook een hele selectie van cultivars van deze bekende Croton, vooral bekend uit Nieuw-Guinea waar de lokale bevolking deze planten als sierstukken gebruiken. </a:t>
            </a:r>
          </a:p>
          <a:p>
            <a:endParaRPr lang="nl-BE" dirty="0"/>
          </a:p>
          <a:p>
            <a:endParaRPr lang="nl-BE" dirty="0"/>
          </a:p>
          <a:p>
            <a:r>
              <a:rPr lang="nl-BE" dirty="0"/>
              <a:t> </a:t>
            </a: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82</a:t>
            </a:fld>
            <a:endParaRPr lang="en-GB" altLang="nl-NL"/>
          </a:p>
        </p:txBody>
      </p:sp>
    </p:spTree>
    <p:extLst>
      <p:ext uri="{BB962C8B-B14F-4D97-AF65-F5344CB8AC3E}">
        <p14:creationId xmlns:p14="http://schemas.microsoft.com/office/powerpoint/2010/main" val="24729930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Anthurium digitatum </a:t>
            </a:r>
          </a:p>
          <a:p>
            <a:r>
              <a:rPr lang="nl-BE" dirty="0"/>
              <a:t>Aronskelkfamilie (Araceae)</a:t>
            </a:r>
          </a:p>
          <a:p>
            <a:endParaRPr lang="nl-BE" dirty="0"/>
          </a:p>
          <a:p>
            <a:r>
              <a:rPr lang="nl-BE" dirty="0"/>
              <a:t>Het genus </a:t>
            </a:r>
            <a:r>
              <a:rPr lang="nl-BE" i="1" dirty="0"/>
              <a:t>Anthurium</a:t>
            </a:r>
            <a:r>
              <a:rPr lang="nl-BE" dirty="0"/>
              <a:t> kenmerkt zich door onder andere door de snel vrijstaande en/of loskomende en verwelkende spatha. </a:t>
            </a:r>
          </a:p>
          <a:p>
            <a:r>
              <a:rPr lang="nl-BE" dirty="0"/>
              <a:t>Dit is een van de zeldzame soorten waarbij het blad palmaat is samengesteld. </a:t>
            </a:r>
          </a:p>
          <a:p>
            <a:r>
              <a:rPr lang="nl-BE" dirty="0"/>
              <a:t>Let ook even op het mooie kransje van adventiefwortels rond de knoop.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83</a:t>
            </a:fld>
            <a:endParaRPr lang="en-GB" altLang="nl-NL"/>
          </a:p>
        </p:txBody>
      </p:sp>
    </p:spTree>
    <p:extLst>
      <p:ext uri="{BB962C8B-B14F-4D97-AF65-F5344CB8AC3E}">
        <p14:creationId xmlns:p14="http://schemas.microsoft.com/office/powerpoint/2010/main" val="15033609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Cocastruik (Erythroxylum coca)</a:t>
            </a:r>
          </a:p>
          <a:p>
            <a:r>
              <a:rPr lang="nl-BE" dirty="0"/>
              <a:t>Cocastruikfamilie (Erythroxylaceae)</a:t>
            </a:r>
          </a:p>
          <a:p>
            <a:endParaRPr lang="nl-BE" dirty="0"/>
          </a:p>
          <a:p>
            <a:r>
              <a:rPr lang="nl-BE" dirty="0"/>
              <a:t>Blijft prachtig groeien en bloeien en vruchtzetten.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84</a:t>
            </a:fld>
            <a:endParaRPr lang="en-GB" altLang="nl-NL"/>
          </a:p>
        </p:txBody>
      </p:sp>
    </p:spTree>
    <p:extLst>
      <p:ext uri="{BB962C8B-B14F-4D97-AF65-F5344CB8AC3E}">
        <p14:creationId xmlns:p14="http://schemas.microsoft.com/office/powerpoint/2010/main" val="11862645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Cocastruik (Erythroxylum coca)</a:t>
            </a:r>
          </a:p>
          <a:p>
            <a:r>
              <a:rPr lang="nl-BE" dirty="0"/>
              <a:t>Cocastruikfamilie (Erythroxylaceae)</a:t>
            </a:r>
          </a:p>
          <a:p>
            <a:endParaRPr lang="nl-BE" dirty="0"/>
          </a:p>
          <a:p>
            <a:r>
              <a:rPr lang="nl-BE" dirty="0"/>
              <a:t>Blijft prachtig groeien en bloeien en vruchtzetten.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85</a:t>
            </a:fld>
            <a:endParaRPr lang="en-GB" altLang="nl-NL"/>
          </a:p>
        </p:txBody>
      </p:sp>
    </p:spTree>
    <p:extLst>
      <p:ext uri="{BB962C8B-B14F-4D97-AF65-F5344CB8AC3E}">
        <p14:creationId xmlns:p14="http://schemas.microsoft.com/office/powerpoint/2010/main" val="19514332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Etlingera elatior </a:t>
            </a:r>
          </a:p>
          <a:p>
            <a:r>
              <a:rPr lang="nl-BE" dirty="0"/>
              <a:t>Gemberfamilie (Zingiberaceae)</a:t>
            </a:r>
          </a:p>
          <a:p>
            <a:endParaRPr lang="nl-BE" dirty="0"/>
          </a:p>
          <a:p>
            <a:r>
              <a:rPr lang="nl-BE" dirty="0"/>
              <a:t>Bijzonder fraaie bloemgestellen, zeer mooi om naar te kijken, om een echte tropische ervaring op te doen…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86</a:t>
            </a:fld>
            <a:endParaRPr lang="en-GB" altLang="nl-NL"/>
          </a:p>
        </p:txBody>
      </p:sp>
    </p:spTree>
    <p:extLst>
      <p:ext uri="{BB962C8B-B14F-4D97-AF65-F5344CB8AC3E}">
        <p14:creationId xmlns:p14="http://schemas.microsoft.com/office/powerpoint/2010/main" val="5189548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Etlingera elatior </a:t>
            </a:r>
          </a:p>
          <a:p>
            <a:r>
              <a:rPr lang="nl-BE" dirty="0"/>
              <a:t>Gemberfamilie (Zingiberaceae)</a:t>
            </a:r>
          </a:p>
          <a:p>
            <a:endParaRPr lang="nl-BE" dirty="0"/>
          </a:p>
          <a:p>
            <a:r>
              <a:rPr lang="nl-BE" dirty="0"/>
              <a:t>Bijzonder fraaie bloemgestellen, zeer mooi om naar te kijken, om een echte tropische ervaring op te doen…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87</a:t>
            </a:fld>
            <a:endParaRPr lang="en-GB" altLang="nl-NL"/>
          </a:p>
        </p:txBody>
      </p:sp>
    </p:spTree>
    <p:extLst>
      <p:ext uri="{BB962C8B-B14F-4D97-AF65-F5344CB8AC3E}">
        <p14:creationId xmlns:p14="http://schemas.microsoft.com/office/powerpoint/2010/main" val="4071109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Europese pimpernoot (Staphylea pinnata)</a:t>
            </a:r>
          </a:p>
          <a:p>
            <a:r>
              <a:rPr lang="nl-BE" dirty="0"/>
              <a:t>Pimpernootfamilie (Staphyleaceae)</a:t>
            </a:r>
          </a:p>
          <a:p>
            <a:endParaRPr lang="nl-BE" dirty="0"/>
          </a:p>
          <a:p>
            <a:r>
              <a:rPr lang="nl-BE" dirty="0"/>
              <a:t>Best wel een flinke struik, en dit jaar met vrij veel vruchten: 2-3 blaasvormige carpellen, elk met één enkel groot zaad (met een zeer harde zaadhuid).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a:t>
            </a:fld>
            <a:endParaRPr lang="en-GB" altLang="nl-NL"/>
          </a:p>
        </p:txBody>
      </p:sp>
    </p:spTree>
    <p:extLst>
      <p:ext uri="{BB962C8B-B14F-4D97-AF65-F5344CB8AC3E}">
        <p14:creationId xmlns:p14="http://schemas.microsoft.com/office/powerpoint/2010/main" val="39656414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Etlingera elatior </a:t>
            </a:r>
          </a:p>
          <a:p>
            <a:r>
              <a:rPr lang="nl-BE" dirty="0"/>
              <a:t>Gemberfamilie (Zingiberaceae)</a:t>
            </a:r>
          </a:p>
          <a:p>
            <a:endParaRPr lang="nl-BE" dirty="0"/>
          </a:p>
          <a:p>
            <a:r>
              <a:rPr lang="nl-BE" dirty="0"/>
              <a:t>Bijzonder fraaie bloemgestellen, zeer mooi om naar te kijken, om een echte tropische ervaring op te doen…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88</a:t>
            </a:fld>
            <a:endParaRPr lang="en-GB" altLang="nl-NL"/>
          </a:p>
        </p:txBody>
      </p:sp>
    </p:spTree>
    <p:extLst>
      <p:ext uri="{BB962C8B-B14F-4D97-AF65-F5344CB8AC3E}">
        <p14:creationId xmlns:p14="http://schemas.microsoft.com/office/powerpoint/2010/main" val="42225472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Siderasis fuscata </a:t>
            </a:r>
          </a:p>
          <a:p>
            <a:r>
              <a:rPr lang="nl-BE" dirty="0"/>
              <a:t>Commelinafamilie (Commelinaceae)</a:t>
            </a:r>
          </a:p>
          <a:p>
            <a:endParaRPr lang="nl-BE" dirty="0"/>
          </a:p>
          <a:p>
            <a:r>
              <a:rPr lang="nl-BE" dirty="0"/>
              <a:t>Een wat minder opvallende plant, tot ze in bloei komt.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89</a:t>
            </a:fld>
            <a:endParaRPr lang="en-GB" altLang="nl-NL"/>
          </a:p>
        </p:txBody>
      </p:sp>
    </p:spTree>
    <p:extLst>
      <p:ext uri="{BB962C8B-B14F-4D97-AF65-F5344CB8AC3E}">
        <p14:creationId xmlns:p14="http://schemas.microsoft.com/office/powerpoint/2010/main" val="7176876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Pleuropetalum darwinii </a:t>
            </a:r>
          </a:p>
          <a:p>
            <a:r>
              <a:rPr lang="nl-BE" dirty="0"/>
              <a:t>Amarantfamilie (Amaranthaceae)</a:t>
            </a:r>
          </a:p>
          <a:p>
            <a:endParaRPr lang="nl-BE" dirty="0"/>
          </a:p>
          <a:p>
            <a:r>
              <a:rPr lang="nl-BE" dirty="0"/>
              <a:t>Een plant met opvallende jongere en oudere vruchten, die openspringen en dan talrijke zwarte zaadjes tonen.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90</a:t>
            </a:fld>
            <a:endParaRPr lang="en-GB" altLang="nl-NL"/>
          </a:p>
        </p:txBody>
      </p:sp>
    </p:spTree>
    <p:extLst>
      <p:ext uri="{BB962C8B-B14F-4D97-AF65-F5344CB8AC3E}">
        <p14:creationId xmlns:p14="http://schemas.microsoft.com/office/powerpoint/2010/main" val="42739849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Pleuropetalum darwinii </a:t>
            </a:r>
          </a:p>
          <a:p>
            <a:r>
              <a:rPr lang="nl-BE" dirty="0"/>
              <a:t>Amarantfamilie (Amaranthaceae)</a:t>
            </a:r>
          </a:p>
          <a:p>
            <a:endParaRPr lang="nl-BE" dirty="0"/>
          </a:p>
          <a:p>
            <a:r>
              <a:rPr lang="nl-BE" dirty="0"/>
              <a:t>Een plant met opvallende jongere en oudere vruchten, die openspringen en dan talrijke zwarte zaadjes tonen.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91</a:t>
            </a:fld>
            <a:endParaRPr lang="en-GB" altLang="nl-NL"/>
          </a:p>
        </p:txBody>
      </p:sp>
    </p:spTree>
    <p:extLst>
      <p:ext uri="{BB962C8B-B14F-4D97-AF65-F5344CB8AC3E}">
        <p14:creationId xmlns:p14="http://schemas.microsoft.com/office/powerpoint/2010/main" val="13726613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Cyclanthus indivisus </a:t>
            </a:r>
          </a:p>
          <a:p>
            <a:r>
              <a:rPr lang="nl-BE" dirty="0"/>
              <a:t>Cyclanthusfamilie (Cyclanthaceae)</a:t>
            </a:r>
          </a:p>
          <a:p>
            <a:endParaRPr lang="nl-BE" dirty="0"/>
          </a:p>
          <a:p>
            <a:r>
              <a:rPr lang="nl-BE" dirty="0"/>
              <a:t>Een </a:t>
            </a:r>
            <a:r>
              <a:rPr lang="nl-BE" i="1" dirty="0"/>
              <a:t>Cyclanthus</a:t>
            </a:r>
            <a:r>
              <a:rPr lang="nl-BE" dirty="0"/>
              <a:t>-soort met bladeren die lange tijd ongedeeld blijven. </a:t>
            </a:r>
          </a:p>
          <a:p>
            <a:r>
              <a:rPr lang="nl-BE" dirty="0"/>
              <a:t>Maar nu met bloei!</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92</a:t>
            </a:fld>
            <a:endParaRPr lang="en-GB" altLang="nl-NL"/>
          </a:p>
        </p:txBody>
      </p:sp>
    </p:spTree>
    <p:extLst>
      <p:ext uri="{BB962C8B-B14F-4D97-AF65-F5344CB8AC3E}">
        <p14:creationId xmlns:p14="http://schemas.microsoft.com/office/powerpoint/2010/main" val="23514598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Cyclanthus indivisus </a:t>
            </a:r>
          </a:p>
          <a:p>
            <a:r>
              <a:rPr lang="nl-BE" dirty="0"/>
              <a:t>Cyclanthusfamilie (Cyclanthaceae)</a:t>
            </a:r>
          </a:p>
          <a:p>
            <a:endParaRPr lang="nl-BE" dirty="0"/>
          </a:p>
          <a:p>
            <a:r>
              <a:rPr lang="nl-BE" dirty="0"/>
              <a:t>Een Cyclanthus-soort met bladeren die lange tijd ongedeeld blijven. </a:t>
            </a:r>
          </a:p>
          <a:p>
            <a:r>
              <a:rPr lang="nl-BE" dirty="0"/>
              <a:t>Maar nu met bloei!</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93</a:t>
            </a:fld>
            <a:endParaRPr lang="en-GB" altLang="nl-NL"/>
          </a:p>
        </p:txBody>
      </p:sp>
    </p:spTree>
    <p:extLst>
      <p:ext uri="{BB962C8B-B14F-4D97-AF65-F5344CB8AC3E}">
        <p14:creationId xmlns:p14="http://schemas.microsoft.com/office/powerpoint/2010/main" val="5421193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Cyclanthus indivisus </a:t>
            </a:r>
          </a:p>
          <a:p>
            <a:r>
              <a:rPr lang="nl-BE" dirty="0"/>
              <a:t>Cyclanthusfamilie (Cyclanthaceae)</a:t>
            </a:r>
          </a:p>
          <a:p>
            <a:endParaRPr lang="nl-BE" dirty="0"/>
          </a:p>
          <a:p>
            <a:r>
              <a:rPr lang="nl-BE" dirty="0"/>
              <a:t>Een Cyclanthus-soort met bladeren die lange tijd ongedeeld blijven. </a:t>
            </a:r>
          </a:p>
          <a:p>
            <a:r>
              <a:rPr lang="nl-BE" dirty="0"/>
              <a:t>Maar nu met bloei!</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94</a:t>
            </a:fld>
            <a:endParaRPr lang="en-GB" altLang="nl-NL"/>
          </a:p>
        </p:txBody>
      </p:sp>
    </p:spTree>
    <p:extLst>
      <p:ext uri="{BB962C8B-B14F-4D97-AF65-F5344CB8AC3E}">
        <p14:creationId xmlns:p14="http://schemas.microsoft.com/office/powerpoint/2010/main" val="24532671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95</a:t>
            </a:fld>
            <a:endParaRPr lang="en-GB" altLang="nl-NL"/>
          </a:p>
        </p:txBody>
      </p:sp>
    </p:spTree>
    <p:extLst>
      <p:ext uri="{BB962C8B-B14F-4D97-AF65-F5344CB8AC3E}">
        <p14:creationId xmlns:p14="http://schemas.microsoft.com/office/powerpoint/2010/main" val="4196218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Leea guineensis </a:t>
            </a:r>
          </a:p>
          <a:p>
            <a:r>
              <a:rPr lang="nl-BE" dirty="0"/>
              <a:t>Druivenfamilie (Vitaceae)</a:t>
            </a:r>
          </a:p>
          <a:p>
            <a:endParaRPr lang="nl-BE" dirty="0"/>
          </a:p>
          <a:p>
            <a:r>
              <a:rPr lang="nl-BE" dirty="0"/>
              <a:t>Hier bemerken we de terminale positie van het bloemgestel. </a:t>
            </a:r>
          </a:p>
          <a:p>
            <a:r>
              <a:rPr lang="nl-BE" dirty="0"/>
              <a:t>In de oksel van het voorlaatste blad is dan een zijtakje uitgegroeid tot verderzetten van de stengel. Het jongste blad van dit zijtakje bezit twee stipulen, die samen een kokertje vormen ter bescherming van het nieuwe, allerjongste blad.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96</a:t>
            </a:fld>
            <a:endParaRPr lang="en-GB" altLang="nl-NL"/>
          </a:p>
        </p:txBody>
      </p:sp>
    </p:spTree>
    <p:extLst>
      <p:ext uri="{BB962C8B-B14F-4D97-AF65-F5344CB8AC3E}">
        <p14:creationId xmlns:p14="http://schemas.microsoft.com/office/powerpoint/2010/main" val="19661259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Thunbergia erecta </a:t>
            </a:r>
          </a:p>
          <a:p>
            <a:r>
              <a:rPr lang="nl-BE" dirty="0"/>
              <a:t>Acantfamilie (Acanthaceae)</a:t>
            </a:r>
          </a:p>
          <a:p>
            <a:endParaRPr lang="nl-BE" dirty="0"/>
          </a:p>
          <a:p>
            <a:r>
              <a:rPr lang="nl-BE" dirty="0"/>
              <a:t>De meeste soorten dit genus zijn klimmers, vandaar dit epitheton voor deze struikvormige soort.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97</a:t>
            </a:fld>
            <a:endParaRPr lang="en-GB" altLang="nl-NL"/>
          </a:p>
        </p:txBody>
      </p:sp>
    </p:spTree>
    <p:extLst>
      <p:ext uri="{BB962C8B-B14F-4D97-AF65-F5344CB8AC3E}">
        <p14:creationId xmlns:p14="http://schemas.microsoft.com/office/powerpoint/2010/main" val="2821791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Europese pimpernoot (Staphylea pinnata)</a:t>
            </a:r>
          </a:p>
          <a:p>
            <a:r>
              <a:rPr lang="nl-BE" dirty="0"/>
              <a:t>Pimpernootfamilie (Staphyleaceae)</a:t>
            </a:r>
          </a:p>
          <a:p>
            <a:endParaRPr lang="nl-BE" dirty="0"/>
          </a:p>
          <a:p>
            <a:r>
              <a:rPr lang="nl-BE" dirty="0"/>
              <a:t>Best wel een flinke struik, en dit jaar met vrij veel vruchten: 2-3 blaasvormige carpellen, elk met één enkel groot zaad (met een zeer harde zaadhuid). </a:t>
            </a:r>
          </a:p>
          <a:p>
            <a:endParaRPr lang="nl-BE" dirty="0"/>
          </a:p>
          <a:p>
            <a:r>
              <a:rPr lang="nl-BE" dirty="0"/>
              <a:t>Op de blazen zien we nog de rest van de stijlen zitten.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a:t>
            </a:fld>
            <a:endParaRPr lang="en-GB" altLang="nl-NL"/>
          </a:p>
        </p:txBody>
      </p:sp>
    </p:spTree>
    <p:extLst>
      <p:ext uri="{BB962C8B-B14F-4D97-AF65-F5344CB8AC3E}">
        <p14:creationId xmlns:p14="http://schemas.microsoft.com/office/powerpoint/2010/main" val="9226217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Thunbergia erecta </a:t>
            </a:r>
          </a:p>
          <a:p>
            <a:r>
              <a:rPr lang="nl-BE" dirty="0"/>
              <a:t>Acantfamilie (Acanthaceae)</a:t>
            </a:r>
          </a:p>
          <a:p>
            <a:endParaRPr lang="nl-BE" dirty="0"/>
          </a:p>
          <a:p>
            <a:r>
              <a:rPr lang="nl-BE" dirty="0"/>
              <a:t>De meeste soorten dit genus zijn klimmers, vandaar dit epitheton voor deze struikvormige soort. </a:t>
            </a:r>
          </a:p>
          <a:p>
            <a:endParaRPr lang="nl-BE" dirty="0"/>
          </a:p>
          <a:p>
            <a:r>
              <a:rPr lang="nl-BE" dirty="0"/>
              <a:t>De kroon wordt aan de basis omgeven door twee grote, witte bracteolen, die de eigenlijke kelk volledig verbergen.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98</a:t>
            </a:fld>
            <a:endParaRPr lang="en-GB" altLang="nl-NL"/>
          </a:p>
        </p:txBody>
      </p:sp>
    </p:spTree>
    <p:extLst>
      <p:ext uri="{BB962C8B-B14F-4D97-AF65-F5344CB8AC3E}">
        <p14:creationId xmlns:p14="http://schemas.microsoft.com/office/powerpoint/2010/main" val="8473161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Thunbergia erecta </a:t>
            </a:r>
          </a:p>
          <a:p>
            <a:r>
              <a:rPr lang="nl-BE" dirty="0"/>
              <a:t>Acantfamilie (Acanthaceae)</a:t>
            </a:r>
          </a:p>
          <a:p>
            <a:endParaRPr lang="nl-BE" dirty="0"/>
          </a:p>
          <a:p>
            <a:r>
              <a:rPr lang="nl-BE" dirty="0"/>
              <a:t>De meeste soorten dit genus zijn klimmers, vandaar dit epitheton voor deze struikvormige soort. </a:t>
            </a:r>
          </a:p>
          <a:p>
            <a:endParaRPr lang="nl-BE" dirty="0"/>
          </a:p>
          <a:p>
            <a:r>
              <a:rPr lang="nl-BE" dirty="0"/>
              <a:t>De kelk, die verdeeld is in ca. 15 slipjes, blijft achter na het afvallen van de kroon en de bracteolen.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99</a:t>
            </a:fld>
            <a:endParaRPr lang="en-GB" altLang="nl-NL"/>
          </a:p>
        </p:txBody>
      </p:sp>
    </p:spTree>
    <p:extLst>
      <p:ext uri="{BB962C8B-B14F-4D97-AF65-F5344CB8AC3E}">
        <p14:creationId xmlns:p14="http://schemas.microsoft.com/office/powerpoint/2010/main" val="10734316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Clerodendrum capitatum </a:t>
            </a:r>
          </a:p>
          <a:p>
            <a:r>
              <a:rPr lang="nl-BE" dirty="0"/>
              <a:t>Lipbloemenfamilie (Lamiaceae)</a:t>
            </a:r>
          </a:p>
          <a:p>
            <a:endParaRPr lang="nl-BE" dirty="0"/>
          </a:p>
          <a:p>
            <a:r>
              <a:rPr lang="nl-BE" dirty="0"/>
              <a:t>De bloemgestellen zijn inderdaad hoofdjesvormig, vandaar correct als </a:t>
            </a:r>
            <a:r>
              <a:rPr lang="nl-BE" i="1" dirty="0"/>
              <a:t>capitatum </a:t>
            </a:r>
            <a:r>
              <a:rPr lang="nl-BE" i="0" dirty="0"/>
              <a:t>a</a:t>
            </a:r>
            <a:r>
              <a:rPr lang="nl-BE" dirty="0"/>
              <a:t>angeduid. </a:t>
            </a:r>
          </a:p>
          <a:p>
            <a:r>
              <a:rPr lang="nl-BE" dirty="0"/>
              <a:t>De bloemknoppen lijken wel goed op muzieknoten, nietwaar.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100</a:t>
            </a:fld>
            <a:endParaRPr lang="en-GB" altLang="nl-NL"/>
          </a:p>
        </p:txBody>
      </p:sp>
    </p:spTree>
    <p:extLst>
      <p:ext uri="{BB962C8B-B14F-4D97-AF65-F5344CB8AC3E}">
        <p14:creationId xmlns:p14="http://schemas.microsoft.com/office/powerpoint/2010/main" val="30145894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Clerodendrum capitatum </a:t>
            </a:r>
          </a:p>
          <a:p>
            <a:r>
              <a:rPr lang="nl-BE" dirty="0"/>
              <a:t>Lipbloemenfamilie (Lamiaceae)</a:t>
            </a:r>
          </a:p>
          <a:p>
            <a:endParaRPr lang="nl-BE" dirty="0"/>
          </a:p>
          <a:p>
            <a:r>
              <a:rPr lang="nl-BE" dirty="0"/>
              <a:t>De bloemgestellen zijn inderdaad hoofdjesvormig, vandaar correct als </a:t>
            </a:r>
            <a:r>
              <a:rPr lang="nl-BE" i="1" dirty="0"/>
              <a:t>capitatum </a:t>
            </a:r>
            <a:r>
              <a:rPr lang="nl-BE" i="0" dirty="0"/>
              <a:t>a</a:t>
            </a:r>
            <a:r>
              <a:rPr lang="nl-BE" dirty="0"/>
              <a:t>angeduid. </a:t>
            </a:r>
          </a:p>
          <a:p>
            <a:r>
              <a:rPr lang="nl-BE" dirty="0"/>
              <a:t>De bloemknoppen lijken wel goed op muzieknoten, nietwaar.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101</a:t>
            </a:fld>
            <a:endParaRPr lang="en-GB" altLang="nl-NL"/>
          </a:p>
        </p:txBody>
      </p:sp>
    </p:spTree>
    <p:extLst>
      <p:ext uri="{BB962C8B-B14F-4D97-AF65-F5344CB8AC3E}">
        <p14:creationId xmlns:p14="http://schemas.microsoft.com/office/powerpoint/2010/main" val="12381633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Boompijpbloem (Aristolochia arborea)</a:t>
            </a:r>
          </a:p>
          <a:p>
            <a:r>
              <a:rPr lang="nl-BE" dirty="0"/>
              <a:t>Pijpbloemfamilie (Aristolochiaceae)</a:t>
            </a:r>
          </a:p>
          <a:p>
            <a:endParaRPr lang="nl-BE" dirty="0"/>
          </a:p>
          <a:p>
            <a:r>
              <a:rPr lang="nl-BE" dirty="0"/>
              <a:t>Onze vaste klant voor het fenomeen cauliflorie.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102</a:t>
            </a:fld>
            <a:endParaRPr lang="en-GB" altLang="nl-NL"/>
          </a:p>
        </p:txBody>
      </p:sp>
    </p:spTree>
    <p:extLst>
      <p:ext uri="{BB962C8B-B14F-4D97-AF65-F5344CB8AC3E}">
        <p14:creationId xmlns:p14="http://schemas.microsoft.com/office/powerpoint/2010/main" val="107431488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Boompijpbloem (Aristolochia arborea)</a:t>
            </a:r>
          </a:p>
          <a:p>
            <a:r>
              <a:rPr lang="nl-BE" dirty="0"/>
              <a:t>Pijpbloemfamilie (Aristolochiaceae)</a:t>
            </a:r>
          </a:p>
          <a:p>
            <a:endParaRPr lang="nl-BE" dirty="0"/>
          </a:p>
          <a:p>
            <a:r>
              <a:rPr lang="nl-BE" dirty="0"/>
              <a:t>Onze vaste klant voor het fenomeen cauliflorie.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103</a:t>
            </a:fld>
            <a:endParaRPr lang="en-GB" altLang="nl-NL"/>
          </a:p>
        </p:txBody>
      </p:sp>
    </p:spTree>
    <p:extLst>
      <p:ext uri="{BB962C8B-B14F-4D97-AF65-F5344CB8AC3E}">
        <p14:creationId xmlns:p14="http://schemas.microsoft.com/office/powerpoint/2010/main" val="41497610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Coccothrinax barbadensis </a:t>
            </a:r>
          </a:p>
          <a:p>
            <a:r>
              <a:rPr lang="nl-BE" dirty="0"/>
              <a:t>Palmenfamilie (Arecaceae)</a:t>
            </a:r>
          </a:p>
          <a:p>
            <a:endParaRPr lang="nl-BE" dirty="0"/>
          </a:p>
          <a:p>
            <a:r>
              <a:rPr lang="nl-BE" dirty="0"/>
              <a:t>Een voorbeeld van het verschijnsel van adventiefwortels aan de voet van de plant, bij Monocotylen.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104</a:t>
            </a:fld>
            <a:endParaRPr lang="en-GB" altLang="nl-NL"/>
          </a:p>
        </p:txBody>
      </p:sp>
    </p:spTree>
    <p:extLst>
      <p:ext uri="{BB962C8B-B14F-4D97-AF65-F5344CB8AC3E}">
        <p14:creationId xmlns:p14="http://schemas.microsoft.com/office/powerpoint/2010/main" val="39482075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105</a:t>
            </a:fld>
            <a:endParaRPr lang="en-GB" altLang="nl-NL"/>
          </a:p>
        </p:txBody>
      </p:sp>
    </p:spTree>
    <p:extLst>
      <p:ext uri="{BB962C8B-B14F-4D97-AF65-F5344CB8AC3E}">
        <p14:creationId xmlns:p14="http://schemas.microsoft.com/office/powerpoint/2010/main" val="24271249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Ceratozamia mexicana </a:t>
            </a:r>
          </a:p>
          <a:p>
            <a:r>
              <a:rPr lang="nl-BE" dirty="0"/>
              <a:t>Zamiafamilie (Zamiaceae)</a:t>
            </a:r>
          </a:p>
          <a:p>
            <a:endParaRPr lang="nl-BE" dirty="0"/>
          </a:p>
          <a:p>
            <a:r>
              <a:rPr lang="nl-BE" dirty="0"/>
              <a:t>Prachtige kegels à volonté.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106</a:t>
            </a:fld>
            <a:endParaRPr lang="en-GB" altLang="nl-NL"/>
          </a:p>
        </p:txBody>
      </p:sp>
    </p:spTree>
    <p:extLst>
      <p:ext uri="{BB962C8B-B14F-4D97-AF65-F5344CB8AC3E}">
        <p14:creationId xmlns:p14="http://schemas.microsoft.com/office/powerpoint/2010/main" val="33749163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Sibthorpia peregrina </a:t>
            </a:r>
          </a:p>
          <a:p>
            <a:r>
              <a:rPr lang="nl-BE" dirty="0"/>
              <a:t>Weegbreefamilie (Plantaginaceae)</a:t>
            </a:r>
          </a:p>
          <a:p>
            <a:endParaRPr lang="nl-BE" dirty="0"/>
          </a:p>
          <a:p>
            <a:r>
              <a:rPr lang="nl-BE" dirty="0"/>
              <a:t>Een plantje dat endemisch is op Madeira (in tegenstelling tot wat op het label staat), met merkwaardig, 6-tallige bloemen.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107</a:t>
            </a:fld>
            <a:endParaRPr lang="en-GB" altLang="nl-NL"/>
          </a:p>
        </p:txBody>
      </p:sp>
    </p:spTree>
    <p:extLst>
      <p:ext uri="{BB962C8B-B14F-4D97-AF65-F5344CB8AC3E}">
        <p14:creationId xmlns:p14="http://schemas.microsoft.com/office/powerpoint/2010/main" val="1085007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Klik om de titelstijl van het model te bewerken</a:t>
            </a:r>
            <a:endParaRPr lang="nl-NL"/>
          </a:p>
        </p:txBody>
      </p:sp>
      <p:sp>
        <p:nvSpPr>
          <p:cNvPr id="4" name="Rectangle 4">
            <a:extLst>
              <a:ext uri="{FF2B5EF4-FFF2-40B4-BE49-F238E27FC236}">
                <a16:creationId xmlns:a16="http://schemas.microsoft.com/office/drawing/2014/main" id="{AD9957FE-E197-7244-91E0-14BBFE569032}"/>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839C7361-6762-354F-84D9-8EFF5646A48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89E16FF4-9D45-884D-B7C8-B4B7604FED79}"/>
              </a:ext>
            </a:extLst>
          </p:cNvPr>
          <p:cNvSpPr>
            <a:spLocks noGrp="1" noChangeArrowheads="1"/>
          </p:cNvSpPr>
          <p:nvPr>
            <p:ph type="sldNum" sz="quarter" idx="12"/>
          </p:nvPr>
        </p:nvSpPr>
        <p:spPr>
          <a:ln/>
        </p:spPr>
        <p:txBody>
          <a:bodyPr/>
          <a:lstStyle>
            <a:lvl1pPr>
              <a:defRPr/>
            </a:lvl1pPr>
          </a:lstStyle>
          <a:p>
            <a:fld id="{758A5CC0-24CD-A848-B7A4-B6ACCD4F47EC}" type="slidenum">
              <a:rPr lang="en-GB" altLang="nl-NL"/>
              <a:pPr/>
              <a:t>‹nr.›</a:t>
            </a:fld>
            <a:endParaRPr lang="en-GB" altLang="nl-NL"/>
          </a:p>
        </p:txBody>
      </p:sp>
    </p:spTree>
    <p:extLst>
      <p:ext uri="{BB962C8B-B14F-4D97-AF65-F5344CB8AC3E}">
        <p14:creationId xmlns:p14="http://schemas.microsoft.com/office/powerpoint/2010/main" val="2590258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F51F1E2A-2EFF-EF4E-BCC9-F0DBBAA4B11F}"/>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DBD07E8-C34E-7846-8F86-BCC2CCA5EB0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55494B84-2D26-9946-9F6D-D70DD42A9867}"/>
              </a:ext>
            </a:extLst>
          </p:cNvPr>
          <p:cNvSpPr>
            <a:spLocks noGrp="1" noChangeArrowheads="1"/>
          </p:cNvSpPr>
          <p:nvPr>
            <p:ph type="sldNum" sz="quarter" idx="12"/>
          </p:nvPr>
        </p:nvSpPr>
        <p:spPr>
          <a:ln/>
        </p:spPr>
        <p:txBody>
          <a:bodyPr/>
          <a:lstStyle>
            <a:lvl1pPr>
              <a:defRPr/>
            </a:lvl1pPr>
          </a:lstStyle>
          <a:p>
            <a:fld id="{3514DBB5-D9ED-1F46-A3CF-4F4E903E7609}" type="slidenum">
              <a:rPr lang="en-GB" altLang="nl-NL"/>
              <a:pPr/>
              <a:t>‹nr.›</a:t>
            </a:fld>
            <a:endParaRPr lang="en-GB" altLang="nl-NL"/>
          </a:p>
        </p:txBody>
      </p:sp>
    </p:spTree>
    <p:extLst>
      <p:ext uri="{BB962C8B-B14F-4D97-AF65-F5344CB8AC3E}">
        <p14:creationId xmlns:p14="http://schemas.microsoft.com/office/powerpoint/2010/main" val="162036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BE"/>
              <a:t>Titelstijl van model bewerken</a:t>
            </a:r>
            <a:endParaRPr lang="nl-NL"/>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9240ADB8-8CA3-4E46-88FA-B3ADDE73ABAB}"/>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04FDE3C-EAF7-5F4A-8984-2256B9030B3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BD247EC-4E13-044D-A1A8-72DF06464ECC}"/>
              </a:ext>
            </a:extLst>
          </p:cNvPr>
          <p:cNvSpPr>
            <a:spLocks noGrp="1" noChangeArrowheads="1"/>
          </p:cNvSpPr>
          <p:nvPr>
            <p:ph type="sldNum" sz="quarter" idx="12"/>
          </p:nvPr>
        </p:nvSpPr>
        <p:spPr>
          <a:ln/>
        </p:spPr>
        <p:txBody>
          <a:bodyPr/>
          <a:lstStyle>
            <a:lvl1pPr>
              <a:defRPr/>
            </a:lvl1pPr>
          </a:lstStyle>
          <a:p>
            <a:fld id="{E864859D-F6F7-5844-9B14-47206966E6C1}" type="slidenum">
              <a:rPr lang="en-GB" altLang="nl-NL"/>
              <a:pPr/>
              <a:t>‹nr.›</a:t>
            </a:fld>
            <a:endParaRPr lang="en-GB" altLang="nl-NL"/>
          </a:p>
        </p:txBody>
      </p:sp>
    </p:spTree>
    <p:extLst>
      <p:ext uri="{BB962C8B-B14F-4D97-AF65-F5344CB8AC3E}">
        <p14:creationId xmlns:p14="http://schemas.microsoft.com/office/powerpoint/2010/main" val="1292011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idx="1"/>
          </p:nvPr>
        </p:nvSpPr>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BA33427C-4888-CD43-92F9-1E69896DE575}"/>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7ABB55E-54C9-AA42-918B-52CE4780431D}"/>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C0A1600-6CDC-804B-A0AB-6193DEA9E3E2}"/>
              </a:ext>
            </a:extLst>
          </p:cNvPr>
          <p:cNvSpPr>
            <a:spLocks noGrp="1" noChangeArrowheads="1"/>
          </p:cNvSpPr>
          <p:nvPr>
            <p:ph type="sldNum" sz="quarter" idx="12"/>
          </p:nvPr>
        </p:nvSpPr>
        <p:spPr>
          <a:ln/>
        </p:spPr>
        <p:txBody>
          <a:bodyPr/>
          <a:lstStyle>
            <a:lvl1pPr>
              <a:defRPr/>
            </a:lvl1pPr>
          </a:lstStyle>
          <a:p>
            <a:fld id="{AEADA1ED-3362-284C-B306-649DD26AF337}" type="slidenum">
              <a:rPr lang="en-GB" altLang="nl-NL"/>
              <a:pPr/>
              <a:t>‹nr.›</a:t>
            </a:fld>
            <a:endParaRPr lang="en-GB" altLang="nl-NL"/>
          </a:p>
        </p:txBody>
      </p:sp>
    </p:spTree>
    <p:extLst>
      <p:ext uri="{BB962C8B-B14F-4D97-AF65-F5344CB8AC3E}">
        <p14:creationId xmlns:p14="http://schemas.microsoft.com/office/powerpoint/2010/main" val="2752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Klik om de tekststijl van het model te bewerken</a:t>
            </a:r>
          </a:p>
        </p:txBody>
      </p:sp>
      <p:sp>
        <p:nvSpPr>
          <p:cNvPr id="4" name="Rectangle 4">
            <a:extLst>
              <a:ext uri="{FF2B5EF4-FFF2-40B4-BE49-F238E27FC236}">
                <a16:creationId xmlns:a16="http://schemas.microsoft.com/office/drawing/2014/main" id="{9ABE13BE-4E8A-8741-9B7F-7697299F06B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60964780-EFB5-2044-A474-6C6B3F0200B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0EB9934B-40EE-A44E-909F-9D849AF35AE8}"/>
              </a:ext>
            </a:extLst>
          </p:cNvPr>
          <p:cNvSpPr>
            <a:spLocks noGrp="1" noChangeArrowheads="1"/>
          </p:cNvSpPr>
          <p:nvPr>
            <p:ph type="sldNum" sz="quarter" idx="12"/>
          </p:nvPr>
        </p:nvSpPr>
        <p:spPr>
          <a:ln/>
        </p:spPr>
        <p:txBody>
          <a:bodyPr/>
          <a:lstStyle>
            <a:lvl1pPr>
              <a:defRPr/>
            </a:lvl1pPr>
          </a:lstStyle>
          <a:p>
            <a:fld id="{0CCCBFD6-F5C2-9641-94BF-E3983A52D7D5}" type="slidenum">
              <a:rPr lang="en-GB" altLang="nl-NL"/>
              <a:pPr/>
              <a:t>‹nr.›</a:t>
            </a:fld>
            <a:endParaRPr lang="en-GB" altLang="nl-NL"/>
          </a:p>
        </p:txBody>
      </p:sp>
    </p:spTree>
    <p:extLst>
      <p:ext uri="{BB962C8B-B14F-4D97-AF65-F5344CB8AC3E}">
        <p14:creationId xmlns:p14="http://schemas.microsoft.com/office/powerpoint/2010/main" val="1788920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Rectangle 4">
            <a:extLst>
              <a:ext uri="{FF2B5EF4-FFF2-40B4-BE49-F238E27FC236}">
                <a16:creationId xmlns:a16="http://schemas.microsoft.com/office/drawing/2014/main" id="{A79C3F5C-5CBD-FF46-973C-0E884D09CF9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CE20ABBF-4DAB-5246-A2D4-51ADA0C64748}"/>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BBF448B5-338F-B347-B506-6D4CAE49D2D3}"/>
              </a:ext>
            </a:extLst>
          </p:cNvPr>
          <p:cNvSpPr>
            <a:spLocks noGrp="1" noChangeArrowheads="1"/>
          </p:cNvSpPr>
          <p:nvPr>
            <p:ph type="sldNum" sz="quarter" idx="12"/>
          </p:nvPr>
        </p:nvSpPr>
        <p:spPr>
          <a:ln/>
        </p:spPr>
        <p:txBody>
          <a:bodyPr/>
          <a:lstStyle>
            <a:lvl1pPr>
              <a:defRPr/>
            </a:lvl1pPr>
          </a:lstStyle>
          <a:p>
            <a:fld id="{4F0170D6-CCD7-9747-A264-593CDFF82A79}" type="slidenum">
              <a:rPr lang="en-GB" altLang="nl-NL"/>
              <a:pPr/>
              <a:t>‹nr.›</a:t>
            </a:fld>
            <a:endParaRPr lang="en-GB" altLang="nl-NL"/>
          </a:p>
        </p:txBody>
      </p:sp>
    </p:spTree>
    <p:extLst>
      <p:ext uri="{BB962C8B-B14F-4D97-AF65-F5344CB8AC3E}">
        <p14:creationId xmlns:p14="http://schemas.microsoft.com/office/powerpoint/2010/main" val="31239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BE"/>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7" name="Rectangle 4">
            <a:extLst>
              <a:ext uri="{FF2B5EF4-FFF2-40B4-BE49-F238E27FC236}">
                <a16:creationId xmlns:a16="http://schemas.microsoft.com/office/drawing/2014/main" id="{08C473DF-5065-D74B-AC33-62C967DCFEF4}"/>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8" name="Rectangle 5">
            <a:extLst>
              <a:ext uri="{FF2B5EF4-FFF2-40B4-BE49-F238E27FC236}">
                <a16:creationId xmlns:a16="http://schemas.microsoft.com/office/drawing/2014/main" id="{03C3DCD8-3890-5448-A96D-1CD3AF4DE7CA}"/>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9" name="Rectangle 6">
            <a:extLst>
              <a:ext uri="{FF2B5EF4-FFF2-40B4-BE49-F238E27FC236}">
                <a16:creationId xmlns:a16="http://schemas.microsoft.com/office/drawing/2014/main" id="{B80A60E7-5B66-554D-9694-00E3CBCD5F64}"/>
              </a:ext>
            </a:extLst>
          </p:cNvPr>
          <p:cNvSpPr>
            <a:spLocks noGrp="1" noChangeArrowheads="1"/>
          </p:cNvSpPr>
          <p:nvPr>
            <p:ph type="sldNum" sz="quarter" idx="12"/>
          </p:nvPr>
        </p:nvSpPr>
        <p:spPr>
          <a:ln/>
        </p:spPr>
        <p:txBody>
          <a:bodyPr/>
          <a:lstStyle>
            <a:lvl1pPr>
              <a:defRPr/>
            </a:lvl1pPr>
          </a:lstStyle>
          <a:p>
            <a:fld id="{AA32669C-4105-5A49-9A8A-0FF3F0FB9CA9}" type="slidenum">
              <a:rPr lang="en-GB" altLang="nl-NL"/>
              <a:pPr/>
              <a:t>‹nr.›</a:t>
            </a:fld>
            <a:endParaRPr lang="en-GB" altLang="nl-NL"/>
          </a:p>
        </p:txBody>
      </p:sp>
    </p:spTree>
    <p:extLst>
      <p:ext uri="{BB962C8B-B14F-4D97-AF65-F5344CB8AC3E}">
        <p14:creationId xmlns:p14="http://schemas.microsoft.com/office/powerpoint/2010/main" val="140901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Rectangle 4">
            <a:extLst>
              <a:ext uri="{FF2B5EF4-FFF2-40B4-BE49-F238E27FC236}">
                <a16:creationId xmlns:a16="http://schemas.microsoft.com/office/drawing/2014/main" id="{117CB13F-35BC-7D44-8852-1CF27F8D7C8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4" name="Rectangle 5">
            <a:extLst>
              <a:ext uri="{FF2B5EF4-FFF2-40B4-BE49-F238E27FC236}">
                <a16:creationId xmlns:a16="http://schemas.microsoft.com/office/drawing/2014/main" id="{E492290B-9E5F-CE44-8C3D-04C22BCE0396}"/>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5" name="Rectangle 6">
            <a:extLst>
              <a:ext uri="{FF2B5EF4-FFF2-40B4-BE49-F238E27FC236}">
                <a16:creationId xmlns:a16="http://schemas.microsoft.com/office/drawing/2014/main" id="{1B590ADF-5A3F-984C-BD98-3A1707566632}"/>
              </a:ext>
            </a:extLst>
          </p:cNvPr>
          <p:cNvSpPr>
            <a:spLocks noGrp="1" noChangeArrowheads="1"/>
          </p:cNvSpPr>
          <p:nvPr>
            <p:ph type="sldNum" sz="quarter" idx="12"/>
          </p:nvPr>
        </p:nvSpPr>
        <p:spPr>
          <a:ln/>
        </p:spPr>
        <p:txBody>
          <a:bodyPr/>
          <a:lstStyle>
            <a:lvl1pPr>
              <a:defRPr/>
            </a:lvl1pPr>
          </a:lstStyle>
          <a:p>
            <a:fld id="{F90F3C5D-B830-2B4A-8D37-8CD74395FAEE}" type="slidenum">
              <a:rPr lang="en-GB" altLang="nl-NL"/>
              <a:pPr/>
              <a:t>‹nr.›</a:t>
            </a:fld>
            <a:endParaRPr lang="en-GB" altLang="nl-NL"/>
          </a:p>
        </p:txBody>
      </p:sp>
    </p:spTree>
    <p:extLst>
      <p:ext uri="{BB962C8B-B14F-4D97-AF65-F5344CB8AC3E}">
        <p14:creationId xmlns:p14="http://schemas.microsoft.com/office/powerpoint/2010/main" val="170015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2A2CF2-17D0-E641-8860-131EFEAC5908}"/>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3" name="Rectangle 5">
            <a:extLst>
              <a:ext uri="{FF2B5EF4-FFF2-40B4-BE49-F238E27FC236}">
                <a16:creationId xmlns:a16="http://schemas.microsoft.com/office/drawing/2014/main" id="{FD1D6DC1-6C30-1848-AAE4-574DE9C01F1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4" name="Rectangle 6">
            <a:extLst>
              <a:ext uri="{FF2B5EF4-FFF2-40B4-BE49-F238E27FC236}">
                <a16:creationId xmlns:a16="http://schemas.microsoft.com/office/drawing/2014/main" id="{FC429F30-6705-384F-A946-A00E342611CE}"/>
              </a:ext>
            </a:extLst>
          </p:cNvPr>
          <p:cNvSpPr>
            <a:spLocks noGrp="1" noChangeArrowheads="1"/>
          </p:cNvSpPr>
          <p:nvPr>
            <p:ph type="sldNum" sz="quarter" idx="12"/>
          </p:nvPr>
        </p:nvSpPr>
        <p:spPr>
          <a:ln/>
        </p:spPr>
        <p:txBody>
          <a:bodyPr/>
          <a:lstStyle>
            <a:lvl1pPr>
              <a:defRPr/>
            </a:lvl1pPr>
          </a:lstStyle>
          <a:p>
            <a:fld id="{A1E3C9A4-F090-B94E-895B-284A9E537F2D}" type="slidenum">
              <a:rPr lang="en-GB" altLang="nl-NL"/>
              <a:pPr/>
              <a:t>‹nr.›</a:t>
            </a:fld>
            <a:endParaRPr lang="en-GB" altLang="nl-NL"/>
          </a:p>
        </p:txBody>
      </p:sp>
    </p:spTree>
    <p:extLst>
      <p:ext uri="{BB962C8B-B14F-4D97-AF65-F5344CB8AC3E}">
        <p14:creationId xmlns:p14="http://schemas.microsoft.com/office/powerpoint/2010/main" val="472217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9C2A49ED-F0C2-3648-B72E-74398B0D313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01996DA-8839-A043-A62E-653A894103F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521C7FAE-AAA0-A84C-A098-A8A51A3B1417}"/>
              </a:ext>
            </a:extLst>
          </p:cNvPr>
          <p:cNvSpPr>
            <a:spLocks noGrp="1" noChangeArrowheads="1"/>
          </p:cNvSpPr>
          <p:nvPr>
            <p:ph type="sldNum" sz="quarter" idx="12"/>
          </p:nvPr>
        </p:nvSpPr>
        <p:spPr>
          <a:ln/>
        </p:spPr>
        <p:txBody>
          <a:bodyPr/>
          <a:lstStyle>
            <a:lvl1pPr>
              <a:defRPr/>
            </a:lvl1pPr>
          </a:lstStyle>
          <a:p>
            <a:fld id="{A5204AF4-CA61-9C43-9AD9-420C8DAC6CF7}" type="slidenum">
              <a:rPr lang="en-GB" altLang="nl-NL"/>
              <a:pPr/>
              <a:t>‹nr.›</a:t>
            </a:fld>
            <a:endParaRPr lang="en-GB" altLang="nl-NL"/>
          </a:p>
        </p:txBody>
      </p:sp>
    </p:spTree>
    <p:extLst>
      <p:ext uri="{BB962C8B-B14F-4D97-AF65-F5344CB8AC3E}">
        <p14:creationId xmlns:p14="http://schemas.microsoft.com/office/powerpoint/2010/main" val="2502200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670EA691-ADAA-5848-98F5-78C76103C77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11D9611-D91A-F445-A33E-B453B94A34A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497124B6-9840-334F-9A59-D798928746EF}"/>
              </a:ext>
            </a:extLst>
          </p:cNvPr>
          <p:cNvSpPr>
            <a:spLocks noGrp="1" noChangeArrowheads="1"/>
          </p:cNvSpPr>
          <p:nvPr>
            <p:ph type="sldNum" sz="quarter" idx="12"/>
          </p:nvPr>
        </p:nvSpPr>
        <p:spPr>
          <a:ln/>
        </p:spPr>
        <p:txBody>
          <a:bodyPr/>
          <a:lstStyle>
            <a:lvl1pPr>
              <a:defRPr/>
            </a:lvl1pPr>
          </a:lstStyle>
          <a:p>
            <a:fld id="{75C5F146-8031-304B-B1D7-CF752468CAD3}" type="slidenum">
              <a:rPr lang="en-GB" altLang="nl-NL"/>
              <a:pPr/>
              <a:t>‹nr.›</a:t>
            </a:fld>
            <a:endParaRPr lang="en-GB" altLang="nl-NL"/>
          </a:p>
        </p:txBody>
      </p:sp>
    </p:spTree>
    <p:extLst>
      <p:ext uri="{BB962C8B-B14F-4D97-AF65-F5344CB8AC3E}">
        <p14:creationId xmlns:p14="http://schemas.microsoft.com/office/powerpoint/2010/main" val="3340937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FD30FB-C050-2942-A15E-57EEA1BD9D7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nl-NL"/>
              <a:t>Click to edit Master title style</a:t>
            </a:r>
          </a:p>
        </p:txBody>
      </p:sp>
      <p:sp>
        <p:nvSpPr>
          <p:cNvPr id="1027" name="Rectangle 3">
            <a:extLst>
              <a:ext uri="{FF2B5EF4-FFF2-40B4-BE49-F238E27FC236}">
                <a16:creationId xmlns:a16="http://schemas.microsoft.com/office/drawing/2014/main" id="{64FF2FB4-D547-0F48-A70F-2FCD81BCBC1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nl-NL"/>
              <a:t>Click to edit Master text styles</a:t>
            </a:r>
          </a:p>
          <a:p>
            <a:pPr lvl="1"/>
            <a:r>
              <a:rPr lang="en-GB" altLang="nl-NL"/>
              <a:t>Second level</a:t>
            </a:r>
          </a:p>
          <a:p>
            <a:pPr lvl="2"/>
            <a:r>
              <a:rPr lang="en-GB" altLang="nl-NL"/>
              <a:t>Third level</a:t>
            </a:r>
          </a:p>
          <a:p>
            <a:pPr lvl="3"/>
            <a:r>
              <a:rPr lang="en-GB" altLang="nl-NL"/>
              <a:t>Fourth level</a:t>
            </a:r>
          </a:p>
          <a:p>
            <a:pPr lvl="4"/>
            <a:r>
              <a:rPr lang="en-GB" altLang="nl-NL"/>
              <a:t>Fifth level</a:t>
            </a:r>
          </a:p>
        </p:txBody>
      </p:sp>
      <p:sp>
        <p:nvSpPr>
          <p:cNvPr id="1028" name="Rectangle 4">
            <a:extLst>
              <a:ext uri="{FF2B5EF4-FFF2-40B4-BE49-F238E27FC236}">
                <a16:creationId xmlns:a16="http://schemas.microsoft.com/office/drawing/2014/main" id="{8424A0B4-EA88-8D45-A18C-6D889873082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defRPr>
            </a:lvl1pPr>
          </a:lstStyle>
          <a:p>
            <a:pPr>
              <a:defRPr/>
            </a:pPr>
            <a:endParaRPr lang="en-GB" altLang="nl-NL"/>
          </a:p>
        </p:txBody>
      </p:sp>
      <p:sp>
        <p:nvSpPr>
          <p:cNvPr id="1029" name="Rectangle 5">
            <a:extLst>
              <a:ext uri="{FF2B5EF4-FFF2-40B4-BE49-F238E27FC236}">
                <a16:creationId xmlns:a16="http://schemas.microsoft.com/office/drawing/2014/main" id="{A52F1E22-66FE-8543-BF6F-2454CC9B144B}"/>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defRPr>
            </a:lvl1pPr>
          </a:lstStyle>
          <a:p>
            <a:pPr>
              <a:defRPr/>
            </a:pPr>
            <a:endParaRPr lang="en-GB" altLang="nl-NL"/>
          </a:p>
        </p:txBody>
      </p:sp>
      <p:sp>
        <p:nvSpPr>
          <p:cNvPr id="1030" name="Rectangle 6">
            <a:extLst>
              <a:ext uri="{FF2B5EF4-FFF2-40B4-BE49-F238E27FC236}">
                <a16:creationId xmlns:a16="http://schemas.microsoft.com/office/drawing/2014/main" id="{57FC36D6-D9EC-7B46-97E5-49C9FCE476ED}"/>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lvl1pPr>
          </a:lstStyle>
          <a:p>
            <a:fld id="{8E8E9EB3-BAED-BE4E-9492-8433907ADD8C}" type="slidenum">
              <a:rPr lang="en-GB" altLang="nl-NL"/>
              <a:pPr/>
              <a:t>‹nr.›</a:t>
            </a:fld>
            <a:endParaRPr lang="en-GB"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9795BEC-CBDF-FF4F-8E92-FF246140DE9A}"/>
              </a:ext>
            </a:extLst>
          </p:cNvPr>
          <p:cNvSpPr/>
          <p:nvPr/>
        </p:nvSpPr>
        <p:spPr>
          <a:xfrm>
            <a:off x="0" y="0"/>
            <a:ext cx="9144000" cy="2554545"/>
          </a:xfrm>
          <a:prstGeom prst="rect">
            <a:avLst/>
          </a:prstGeom>
        </p:spPr>
        <p:txBody>
          <a:bodyPr wrap="square">
            <a:spAutoFit/>
          </a:bodyPr>
          <a:lstStyle/>
          <a:p>
            <a:pPr algn="ctr"/>
            <a:endParaRPr lang="nl-BE" sz="3200" b="1" i="1" dirty="0">
              <a:solidFill>
                <a:srgbClr val="002060"/>
              </a:solidFill>
              <a:latin typeface="Arial" panose="020B0604020202020204" pitchFamily="34" charset="0"/>
            </a:endParaRPr>
          </a:p>
          <a:p>
            <a:pPr algn="ctr"/>
            <a:r>
              <a:rPr lang="nl-BE" sz="3200" b="1" i="1" dirty="0">
                <a:solidFill>
                  <a:srgbClr val="002060"/>
                </a:solidFill>
                <a:latin typeface="Arial" panose="020B0604020202020204" pitchFamily="34" charset="0"/>
              </a:rPr>
              <a:t>Welkom op de twaalfde virtuele rondleiding </a:t>
            </a:r>
          </a:p>
          <a:p>
            <a:pPr algn="ctr"/>
            <a:r>
              <a:rPr lang="nl-BE" sz="3200" b="1" i="1" dirty="0">
                <a:solidFill>
                  <a:srgbClr val="002060"/>
                </a:solidFill>
                <a:latin typeface="Arial" panose="020B0604020202020204" pitchFamily="34" charset="0"/>
              </a:rPr>
              <a:t>in de Plantentuin</a:t>
            </a:r>
          </a:p>
          <a:p>
            <a:pPr algn="ctr"/>
            <a:endParaRPr lang="nl-BE" sz="3200" b="1" i="1" dirty="0">
              <a:solidFill>
                <a:srgbClr val="002060"/>
              </a:solidFill>
              <a:latin typeface="Arial" panose="020B0604020202020204" pitchFamily="34" charset="0"/>
            </a:endParaRPr>
          </a:p>
          <a:p>
            <a:pPr algn="ctr"/>
            <a:r>
              <a:rPr lang="nl-BE" sz="3200" b="1" i="1" dirty="0">
                <a:solidFill>
                  <a:srgbClr val="002060"/>
                </a:solidFill>
                <a:latin typeface="Arial" panose="020B0604020202020204" pitchFamily="34" charset="0"/>
              </a:rPr>
              <a:t>woensdag 14 juli 2021</a:t>
            </a:r>
            <a:endParaRPr lang="nl-BE" sz="3200" dirty="0">
              <a:latin typeface="Arial" panose="020B0604020202020204" pitchFamily="34" charset="0"/>
            </a:endParaRPr>
          </a:p>
        </p:txBody>
      </p:sp>
    </p:spTree>
    <p:extLst>
      <p:ext uri="{BB962C8B-B14F-4D97-AF65-F5344CB8AC3E}">
        <p14:creationId xmlns:p14="http://schemas.microsoft.com/office/powerpoint/2010/main" val="144002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tuin&#10;&#10;Automatisch gegenereerde beschrijving">
            <a:extLst>
              <a:ext uri="{FF2B5EF4-FFF2-40B4-BE49-F238E27FC236}">
                <a16:creationId xmlns:a16="http://schemas.microsoft.com/office/drawing/2014/main" id="{1C575628-DEEB-A848-9F8C-FBC2E57D1C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0517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welig&#10;&#10;Automatisch gegenereerde beschrijving">
            <a:extLst>
              <a:ext uri="{FF2B5EF4-FFF2-40B4-BE49-F238E27FC236}">
                <a16:creationId xmlns:a16="http://schemas.microsoft.com/office/drawing/2014/main" id="{8D72A207-376C-CD48-B9B8-A6B5C328DC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86012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groen&#10;&#10;Automatisch gegenereerde beschrijving">
            <a:extLst>
              <a:ext uri="{FF2B5EF4-FFF2-40B4-BE49-F238E27FC236}">
                <a16:creationId xmlns:a16="http://schemas.microsoft.com/office/drawing/2014/main" id="{125C77B5-D7AD-D044-AD81-84806FED77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273234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tuin&#10;&#10;Automatisch gegenereerde beschrijving">
            <a:extLst>
              <a:ext uri="{FF2B5EF4-FFF2-40B4-BE49-F238E27FC236}">
                <a16:creationId xmlns:a16="http://schemas.microsoft.com/office/drawing/2014/main" id="{F59572B4-B4B3-7345-897D-6323E03286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62740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schimmels, plant&#10;&#10;Automatisch gegenereerde beschrijving">
            <a:extLst>
              <a:ext uri="{FF2B5EF4-FFF2-40B4-BE49-F238E27FC236}">
                <a16:creationId xmlns:a16="http://schemas.microsoft.com/office/drawing/2014/main" id="{FB9ECB15-B977-7B4C-915A-01228D0094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56857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boom, plant&#10;&#10;Automatisch gegenereerde beschrijving">
            <a:extLst>
              <a:ext uri="{FF2B5EF4-FFF2-40B4-BE49-F238E27FC236}">
                <a16:creationId xmlns:a16="http://schemas.microsoft.com/office/drawing/2014/main" id="{A0C11C99-8691-064D-BFD6-939A404007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31765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Subtropische kas</a:t>
            </a:r>
          </a:p>
          <a:p>
            <a:pPr algn="ctr"/>
            <a:r>
              <a:rPr lang="nl-BE" sz="3200" b="1" i="1" dirty="0">
                <a:solidFill>
                  <a:srgbClr val="002060"/>
                </a:solidFill>
                <a:latin typeface="Helvetica" pitchFamily="2" charset="0"/>
              </a:rPr>
              <a:t>S18</a:t>
            </a:r>
            <a:endParaRPr lang="nl-BE" sz="3200" dirty="0"/>
          </a:p>
        </p:txBody>
      </p:sp>
    </p:spTree>
    <p:extLst>
      <p:ext uri="{BB962C8B-B14F-4D97-AF65-F5344CB8AC3E}">
        <p14:creationId xmlns:p14="http://schemas.microsoft.com/office/powerpoint/2010/main" val="3592189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groen, buiten, blad&#10;&#10;Automatisch gegenereerde beschrijving">
            <a:extLst>
              <a:ext uri="{FF2B5EF4-FFF2-40B4-BE49-F238E27FC236}">
                <a16:creationId xmlns:a16="http://schemas.microsoft.com/office/drawing/2014/main" id="{5F954236-D51D-CB46-B0BF-F741256CBB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97120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74659C1E-A89D-ED4F-AF36-787DEDFD87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32759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10;&#10;Automatisch gegenereerde beschrijving">
            <a:extLst>
              <a:ext uri="{FF2B5EF4-FFF2-40B4-BE49-F238E27FC236}">
                <a16:creationId xmlns:a16="http://schemas.microsoft.com/office/drawing/2014/main" id="{1BC445DB-DC7C-AD4D-9EF8-56D1277ADD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692235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tuin&#10;&#10;Automatisch gegenereerde beschrijving">
            <a:extLst>
              <a:ext uri="{FF2B5EF4-FFF2-40B4-BE49-F238E27FC236}">
                <a16:creationId xmlns:a16="http://schemas.microsoft.com/office/drawing/2014/main" id="{578D671E-CDED-D049-A189-42C43D59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1599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fruit, groen&#10;&#10;Automatisch gegenereerde beschrijving">
            <a:extLst>
              <a:ext uri="{FF2B5EF4-FFF2-40B4-BE49-F238E27FC236}">
                <a16:creationId xmlns:a16="http://schemas.microsoft.com/office/drawing/2014/main" id="{B3E0266E-D769-284D-B23D-D3B1C8C608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38177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rood, plant&#10;&#10;Automatisch gegenereerde beschrijving">
            <a:extLst>
              <a:ext uri="{FF2B5EF4-FFF2-40B4-BE49-F238E27FC236}">
                <a16:creationId xmlns:a16="http://schemas.microsoft.com/office/drawing/2014/main" id="{02B828A6-CE3A-A24F-8E1F-DA6B22BC57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67027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kleurrijk&#10;&#10;Automatisch gegenereerde beschrijving">
            <a:extLst>
              <a:ext uri="{FF2B5EF4-FFF2-40B4-BE49-F238E27FC236}">
                <a16:creationId xmlns:a16="http://schemas.microsoft.com/office/drawing/2014/main" id="{6B1E6ED8-0379-9D46-8A51-FF81A491EB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6009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stof&#10;&#10;Automatisch gegenereerde beschrijving">
            <a:extLst>
              <a:ext uri="{FF2B5EF4-FFF2-40B4-BE49-F238E27FC236}">
                <a16:creationId xmlns:a16="http://schemas.microsoft.com/office/drawing/2014/main" id="{7FAA1B0D-0E7C-6842-A463-C6D201EF25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4575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17E825A-CBF6-824A-B534-D9D51BB96359}"/>
              </a:ext>
            </a:extLst>
          </p:cNvPr>
          <p:cNvSpPr/>
          <p:nvPr/>
        </p:nvSpPr>
        <p:spPr>
          <a:xfrm>
            <a:off x="2286000" y="2818954"/>
            <a:ext cx="4572000" cy="1077218"/>
          </a:xfrm>
          <a:prstGeom prst="rect">
            <a:avLst/>
          </a:prstGeom>
        </p:spPr>
        <p:txBody>
          <a:bodyPr>
            <a:spAutoFit/>
          </a:bodyPr>
          <a:lstStyle/>
          <a:p>
            <a:pPr algn="ctr"/>
            <a:r>
              <a:rPr lang="nl-BE" sz="3200" b="1" i="1" dirty="0">
                <a:solidFill>
                  <a:srgbClr val="002060"/>
                </a:solidFill>
                <a:latin typeface="Helvetica" pitchFamily="2" charset="0"/>
              </a:rPr>
              <a:t>Planten &amp; Mensen</a:t>
            </a:r>
          </a:p>
          <a:p>
            <a:pPr algn="ctr"/>
            <a:r>
              <a:rPr lang="nl-BE" sz="3200" b="1" i="1" dirty="0">
                <a:solidFill>
                  <a:srgbClr val="002060"/>
                </a:solidFill>
                <a:latin typeface="Helvetica" pitchFamily="2" charset="0"/>
              </a:rPr>
              <a:t>PLM</a:t>
            </a:r>
            <a:endParaRPr lang="nl-BE" sz="3200" dirty="0"/>
          </a:p>
        </p:txBody>
      </p:sp>
    </p:spTree>
    <p:extLst>
      <p:ext uri="{BB962C8B-B14F-4D97-AF65-F5344CB8AC3E}">
        <p14:creationId xmlns:p14="http://schemas.microsoft.com/office/powerpoint/2010/main" val="3328946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gras, buiten, weg&#10;&#10;Automatisch gegenereerde beschrijving">
            <a:extLst>
              <a:ext uri="{FF2B5EF4-FFF2-40B4-BE49-F238E27FC236}">
                <a16:creationId xmlns:a16="http://schemas.microsoft.com/office/drawing/2014/main" id="{E92EDFCE-1D46-BF41-AF93-297A807079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9316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 tuin&#10;&#10;Automatisch gegenereerde beschrijving">
            <a:extLst>
              <a:ext uri="{FF2B5EF4-FFF2-40B4-BE49-F238E27FC236}">
                <a16:creationId xmlns:a16="http://schemas.microsoft.com/office/drawing/2014/main" id="{B96B44A2-2257-6C48-91C2-E48076F6D6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5998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plant, buiten, bloem&#10;&#10;Automatisch gegenereerde beschrijving">
            <a:extLst>
              <a:ext uri="{FF2B5EF4-FFF2-40B4-BE49-F238E27FC236}">
                <a16:creationId xmlns:a16="http://schemas.microsoft.com/office/drawing/2014/main" id="{876DDB49-4E5A-004B-A121-E5152638E3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2046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9CDBF10-C5CF-CB4A-AC8E-E159071287FB}"/>
              </a:ext>
            </a:extLst>
          </p:cNvPr>
          <p:cNvSpPr/>
          <p:nvPr/>
        </p:nvSpPr>
        <p:spPr>
          <a:xfrm>
            <a:off x="2286000" y="2818954"/>
            <a:ext cx="4572000" cy="1077218"/>
          </a:xfrm>
          <a:prstGeom prst="rect">
            <a:avLst/>
          </a:prstGeom>
        </p:spPr>
        <p:txBody>
          <a:bodyPr>
            <a:spAutoFit/>
          </a:bodyPr>
          <a:lstStyle/>
          <a:p>
            <a:pPr algn="ctr"/>
            <a:r>
              <a:rPr lang="nl-BE" sz="3200" b="1" i="1" dirty="0">
                <a:solidFill>
                  <a:srgbClr val="002060"/>
                </a:solidFill>
                <a:latin typeface="Helvetica" pitchFamily="2" charset="0"/>
              </a:rPr>
              <a:t>Orangerie</a:t>
            </a:r>
          </a:p>
          <a:p>
            <a:pPr algn="ctr"/>
            <a:r>
              <a:rPr lang="nl-BE" sz="3200" b="1" i="1" dirty="0">
                <a:solidFill>
                  <a:srgbClr val="002060"/>
                </a:solidFill>
                <a:latin typeface="Helvetica" pitchFamily="2" charset="0"/>
              </a:rPr>
              <a:t>ORA</a:t>
            </a:r>
            <a:endParaRPr lang="nl-BE" sz="3200" dirty="0"/>
          </a:p>
        </p:txBody>
      </p:sp>
    </p:spTree>
    <p:extLst>
      <p:ext uri="{BB962C8B-B14F-4D97-AF65-F5344CB8AC3E}">
        <p14:creationId xmlns:p14="http://schemas.microsoft.com/office/powerpoint/2010/main" val="2027922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tuin&#10;&#10;Automatisch gegenereerde beschrijving">
            <a:extLst>
              <a:ext uri="{FF2B5EF4-FFF2-40B4-BE49-F238E27FC236}">
                <a16:creationId xmlns:a16="http://schemas.microsoft.com/office/drawing/2014/main" id="{C27436CB-67A4-4C4C-AAF5-2B35F024C8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1652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te&#10;&#10;Automatisch gegenereerde beschrijving">
            <a:extLst>
              <a:ext uri="{FF2B5EF4-FFF2-40B4-BE49-F238E27FC236}">
                <a16:creationId xmlns:a16="http://schemas.microsoft.com/office/drawing/2014/main" id="{BB4B22D9-4765-9E45-BE75-E4766F8394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8707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C34ADAB-7B18-B144-8D44-447BD96D8EF9}"/>
              </a:ext>
            </a:extLst>
          </p:cNvPr>
          <p:cNvSpPr/>
          <p:nvPr/>
        </p:nvSpPr>
        <p:spPr>
          <a:xfrm>
            <a:off x="2286000" y="2818954"/>
            <a:ext cx="4572000" cy="1077218"/>
          </a:xfrm>
          <a:prstGeom prst="rect">
            <a:avLst/>
          </a:prstGeom>
        </p:spPr>
        <p:txBody>
          <a:bodyPr>
            <a:spAutoFit/>
          </a:bodyPr>
          <a:lstStyle/>
          <a:p>
            <a:pPr algn="ctr"/>
            <a:r>
              <a:rPr lang="nl-BE" sz="3200" b="1" i="1" dirty="0">
                <a:solidFill>
                  <a:srgbClr val="002060"/>
                </a:solidFill>
                <a:latin typeface="Helvetica" pitchFamily="2" charset="0"/>
              </a:rPr>
              <a:t>Rotstuin</a:t>
            </a:r>
          </a:p>
          <a:p>
            <a:pPr algn="ctr"/>
            <a:r>
              <a:rPr lang="nl-BE" sz="3200" b="1" i="1" dirty="0">
                <a:solidFill>
                  <a:srgbClr val="002060"/>
                </a:solidFill>
                <a:latin typeface="Helvetica" pitchFamily="2" charset="0"/>
              </a:rPr>
              <a:t>RTS</a:t>
            </a:r>
            <a:endParaRPr lang="nl-BE" sz="3200" dirty="0"/>
          </a:p>
        </p:txBody>
      </p:sp>
    </p:spTree>
    <p:extLst>
      <p:ext uri="{BB962C8B-B14F-4D97-AF65-F5344CB8AC3E}">
        <p14:creationId xmlns:p14="http://schemas.microsoft.com/office/powerpoint/2010/main" val="2939825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bloem&#10;&#10;Automatisch gegenereerde beschrijving">
            <a:extLst>
              <a:ext uri="{FF2B5EF4-FFF2-40B4-BE49-F238E27FC236}">
                <a16:creationId xmlns:a16="http://schemas.microsoft.com/office/drawing/2014/main" id="{DF471B97-1BE5-D945-81F8-8F0CC6CC0E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0512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 tuin&#10;&#10;Automatisch gegenereerde beschrijving">
            <a:extLst>
              <a:ext uri="{FF2B5EF4-FFF2-40B4-BE49-F238E27FC236}">
                <a16:creationId xmlns:a16="http://schemas.microsoft.com/office/drawing/2014/main" id="{C8193BC3-E9E2-0849-8A4A-69A8BB42CA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103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B12E7A7-4B13-8F41-AD3F-9AFC65A22882}"/>
              </a:ext>
            </a:extLst>
          </p:cNvPr>
          <p:cNvSpPr/>
          <p:nvPr/>
        </p:nvSpPr>
        <p:spPr>
          <a:xfrm>
            <a:off x="1952836" y="2818954"/>
            <a:ext cx="5238328" cy="1077218"/>
          </a:xfrm>
          <a:prstGeom prst="rect">
            <a:avLst/>
          </a:prstGeom>
        </p:spPr>
        <p:txBody>
          <a:bodyPr wrap="square">
            <a:spAutoFit/>
          </a:bodyPr>
          <a:lstStyle/>
          <a:p>
            <a:pPr algn="ctr"/>
            <a:r>
              <a:rPr lang="nl-BE" sz="3200" b="1" i="1" dirty="0">
                <a:solidFill>
                  <a:srgbClr val="002060"/>
                </a:solidFill>
                <a:latin typeface="Helvetica" pitchFamily="2" charset="0"/>
              </a:rPr>
              <a:t>Border Subtropische kas</a:t>
            </a:r>
          </a:p>
          <a:p>
            <a:pPr algn="ctr"/>
            <a:r>
              <a:rPr lang="nl-BE" sz="3200" b="1" i="1" dirty="0">
                <a:solidFill>
                  <a:srgbClr val="002060"/>
                </a:solidFill>
                <a:latin typeface="Helvetica" pitchFamily="2" charset="0"/>
              </a:rPr>
              <a:t>BST</a:t>
            </a:r>
          </a:p>
        </p:txBody>
      </p:sp>
    </p:spTree>
    <p:extLst>
      <p:ext uri="{BB962C8B-B14F-4D97-AF65-F5344CB8AC3E}">
        <p14:creationId xmlns:p14="http://schemas.microsoft.com/office/powerpoint/2010/main" val="1097606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tuin, gras&#10;&#10;Automatisch gegenereerde beschrijving">
            <a:extLst>
              <a:ext uri="{FF2B5EF4-FFF2-40B4-BE49-F238E27FC236}">
                <a16:creationId xmlns:a16="http://schemas.microsoft.com/office/drawing/2014/main" id="{D74EB33D-2483-2E45-B54C-9FB5CB9E37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5433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10;&#10;Automatisch gegenereerde beschrijving">
            <a:extLst>
              <a:ext uri="{FF2B5EF4-FFF2-40B4-BE49-F238E27FC236}">
                <a16:creationId xmlns:a16="http://schemas.microsoft.com/office/drawing/2014/main" id="{24169088-F123-4F44-B106-6768C845D3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94403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en, plant, tuin&#10;&#10;Automatisch gegenereerde beschrijving">
            <a:extLst>
              <a:ext uri="{FF2B5EF4-FFF2-40B4-BE49-F238E27FC236}">
                <a16:creationId xmlns:a16="http://schemas.microsoft.com/office/drawing/2014/main" id="{496DF8D9-0597-4D4F-B0DC-2B167C1C84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7129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roeikas&#10;&#10;Automatisch gegenereerde beschrijving">
            <a:extLst>
              <a:ext uri="{FF2B5EF4-FFF2-40B4-BE49-F238E27FC236}">
                <a16:creationId xmlns:a16="http://schemas.microsoft.com/office/drawing/2014/main" id="{8BC24C76-2386-8A40-A68D-784B47E382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21775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en, plant, welig&#10;&#10;Automatisch gegenereerde beschrijving">
            <a:extLst>
              <a:ext uri="{FF2B5EF4-FFF2-40B4-BE49-F238E27FC236}">
                <a16:creationId xmlns:a16="http://schemas.microsoft.com/office/drawing/2014/main" id="{7C573D14-FDB4-8247-B107-2DB3DBFE5C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15710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boom&#10;&#10;Automatisch gegenereerde beschrijving">
            <a:extLst>
              <a:ext uri="{FF2B5EF4-FFF2-40B4-BE49-F238E27FC236}">
                <a16:creationId xmlns:a16="http://schemas.microsoft.com/office/drawing/2014/main" id="{BED5D767-9B66-0B47-B4E2-9F2FFFB2AB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26676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groen, insect&#10;&#10;Automatisch gegenereerde beschrijving">
            <a:extLst>
              <a:ext uri="{FF2B5EF4-FFF2-40B4-BE49-F238E27FC236}">
                <a16:creationId xmlns:a16="http://schemas.microsoft.com/office/drawing/2014/main" id="{04D32E8B-3BB1-354A-BCC4-5299A33829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314" y="0"/>
            <a:ext cx="7571372" cy="6858000"/>
          </a:xfrm>
          <a:prstGeom prst="rect">
            <a:avLst/>
          </a:prstGeom>
        </p:spPr>
      </p:pic>
    </p:spTree>
    <p:extLst>
      <p:ext uri="{BB962C8B-B14F-4D97-AF65-F5344CB8AC3E}">
        <p14:creationId xmlns:p14="http://schemas.microsoft.com/office/powerpoint/2010/main" val="3254532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B08F043C-A416-3D44-99A5-6C044C87F5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4749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groen, sluiten&#10;&#10;Automatisch gegenereerde beschrijving">
            <a:extLst>
              <a:ext uri="{FF2B5EF4-FFF2-40B4-BE49-F238E27FC236}">
                <a16:creationId xmlns:a16="http://schemas.microsoft.com/office/drawing/2014/main" id="{EB7D4CA6-E512-F247-92FA-C2AA26A416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76" y="18202"/>
            <a:ext cx="8954448" cy="6839798"/>
          </a:xfrm>
          <a:prstGeom prst="rect">
            <a:avLst/>
          </a:prstGeom>
        </p:spPr>
      </p:pic>
    </p:spTree>
    <p:extLst>
      <p:ext uri="{BB962C8B-B14F-4D97-AF65-F5344CB8AC3E}">
        <p14:creationId xmlns:p14="http://schemas.microsoft.com/office/powerpoint/2010/main" val="3502828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boom&#10;&#10;Automatisch gegenereerde beschrijving">
            <a:extLst>
              <a:ext uri="{FF2B5EF4-FFF2-40B4-BE49-F238E27FC236}">
                <a16:creationId xmlns:a16="http://schemas.microsoft.com/office/drawing/2014/main" id="{F2F57DB6-96B3-4742-A134-9FFBE66F9D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2895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gras&#10;&#10;Automatisch gegenereerde beschrijving">
            <a:extLst>
              <a:ext uri="{FF2B5EF4-FFF2-40B4-BE49-F238E27FC236}">
                <a16:creationId xmlns:a16="http://schemas.microsoft.com/office/drawing/2014/main" id="{266219DF-08C3-054F-970B-2740DE80AB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8967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B12E7A7-4B13-8F41-AD3F-9AFC65A22882}"/>
              </a:ext>
            </a:extLst>
          </p:cNvPr>
          <p:cNvSpPr/>
          <p:nvPr/>
        </p:nvSpPr>
        <p:spPr>
          <a:xfrm>
            <a:off x="1952836" y="2818954"/>
            <a:ext cx="5238328" cy="1077218"/>
          </a:xfrm>
          <a:prstGeom prst="rect">
            <a:avLst/>
          </a:prstGeom>
        </p:spPr>
        <p:txBody>
          <a:bodyPr wrap="square">
            <a:spAutoFit/>
          </a:bodyPr>
          <a:lstStyle/>
          <a:p>
            <a:pPr algn="ctr"/>
            <a:r>
              <a:rPr lang="nl-BE" sz="3200" b="1" i="1" dirty="0">
                <a:solidFill>
                  <a:srgbClr val="002060"/>
                </a:solidFill>
                <a:latin typeface="Helvetica" pitchFamily="2" charset="0"/>
              </a:rPr>
              <a:t>Border Victoriakas</a:t>
            </a:r>
          </a:p>
          <a:p>
            <a:pPr algn="ctr"/>
            <a:r>
              <a:rPr lang="nl-BE" sz="3200" b="1" i="1" dirty="0">
                <a:solidFill>
                  <a:srgbClr val="002060"/>
                </a:solidFill>
                <a:latin typeface="Helvetica" pitchFamily="2" charset="0"/>
              </a:rPr>
              <a:t>BVK</a:t>
            </a:r>
          </a:p>
        </p:txBody>
      </p:sp>
    </p:spTree>
    <p:extLst>
      <p:ext uri="{BB962C8B-B14F-4D97-AF65-F5344CB8AC3E}">
        <p14:creationId xmlns:p14="http://schemas.microsoft.com/office/powerpoint/2010/main" val="3680012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te, groen&#10;&#10;Automatisch gegenereerde beschrijving">
            <a:extLst>
              <a:ext uri="{FF2B5EF4-FFF2-40B4-BE49-F238E27FC236}">
                <a16:creationId xmlns:a16="http://schemas.microsoft.com/office/drawing/2014/main" id="{6D0D58D6-C818-CF4B-99E1-6351B2515C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3745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en, blad, plant&#10;&#10;Automatisch gegenereerde beschrijving">
            <a:extLst>
              <a:ext uri="{FF2B5EF4-FFF2-40B4-BE49-F238E27FC236}">
                <a16:creationId xmlns:a16="http://schemas.microsoft.com/office/drawing/2014/main" id="{4E134018-9412-A54C-96DA-6A655FD70A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9579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blad&#10;&#10;Automatisch gegenereerde beschrijving">
            <a:extLst>
              <a:ext uri="{FF2B5EF4-FFF2-40B4-BE49-F238E27FC236}">
                <a16:creationId xmlns:a16="http://schemas.microsoft.com/office/drawing/2014/main" id="{6E7CB347-DFB0-F842-82BE-0726D4C05C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8348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oen, plant&#10;&#10;Automatisch gegenereerde beschrijving">
            <a:extLst>
              <a:ext uri="{FF2B5EF4-FFF2-40B4-BE49-F238E27FC236}">
                <a16:creationId xmlns:a16="http://schemas.microsoft.com/office/drawing/2014/main" id="{99E4855B-F1BC-D84D-8FBA-D2A3B7B167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8320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 tuin&#10;&#10;Automatisch gegenereerde beschrijving">
            <a:extLst>
              <a:ext uri="{FF2B5EF4-FFF2-40B4-BE49-F238E27FC236}">
                <a16:creationId xmlns:a16="http://schemas.microsoft.com/office/drawing/2014/main" id="{8F3B47C6-5B61-C84C-87D6-D4BEE26CB2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4573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te&#10;&#10;Automatisch gegenereerde beschrijving">
            <a:extLst>
              <a:ext uri="{FF2B5EF4-FFF2-40B4-BE49-F238E27FC236}">
                <a16:creationId xmlns:a16="http://schemas.microsoft.com/office/drawing/2014/main" id="{24438118-1ECD-6740-8078-CA76703B68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7535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C34ADAB-7B18-B144-8D44-447BD96D8EF9}"/>
              </a:ext>
            </a:extLst>
          </p:cNvPr>
          <p:cNvSpPr/>
          <p:nvPr/>
        </p:nvSpPr>
        <p:spPr>
          <a:xfrm>
            <a:off x="1988840" y="2818954"/>
            <a:ext cx="5166320" cy="1077218"/>
          </a:xfrm>
          <a:prstGeom prst="rect">
            <a:avLst/>
          </a:prstGeom>
        </p:spPr>
        <p:txBody>
          <a:bodyPr wrap="square">
            <a:spAutoFit/>
          </a:bodyPr>
          <a:lstStyle/>
          <a:p>
            <a:pPr algn="ctr"/>
            <a:r>
              <a:rPr lang="nl-BE" sz="3200" b="1" i="1" dirty="0">
                <a:solidFill>
                  <a:srgbClr val="002060"/>
                </a:solidFill>
                <a:latin typeface="Helvetica" pitchFamily="2" charset="0"/>
              </a:rPr>
              <a:t>Systematiek Eudicotylen</a:t>
            </a:r>
          </a:p>
          <a:p>
            <a:pPr algn="ctr"/>
            <a:r>
              <a:rPr lang="nl-BE" sz="3200" b="1" i="1" dirty="0">
                <a:solidFill>
                  <a:srgbClr val="002060"/>
                </a:solidFill>
                <a:latin typeface="Helvetica" pitchFamily="2" charset="0"/>
              </a:rPr>
              <a:t>SEU</a:t>
            </a:r>
            <a:endParaRPr lang="nl-BE" sz="3200" dirty="0"/>
          </a:p>
        </p:txBody>
      </p:sp>
    </p:spTree>
    <p:extLst>
      <p:ext uri="{BB962C8B-B14F-4D97-AF65-F5344CB8AC3E}">
        <p14:creationId xmlns:p14="http://schemas.microsoft.com/office/powerpoint/2010/main" val="4199216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steen&#10;&#10;Automatisch gegenereerde beschrijving">
            <a:extLst>
              <a:ext uri="{FF2B5EF4-FFF2-40B4-BE49-F238E27FC236}">
                <a16:creationId xmlns:a16="http://schemas.microsoft.com/office/drawing/2014/main" id="{7C70EAF8-CAEA-D04C-8C3B-AFF7BE97DC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97370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tuin&#10;&#10;Automatisch gegenereerde beschrijving">
            <a:extLst>
              <a:ext uri="{FF2B5EF4-FFF2-40B4-BE49-F238E27FC236}">
                <a16:creationId xmlns:a16="http://schemas.microsoft.com/office/drawing/2014/main" id="{289B8B89-5716-2C4F-80CA-385CABC61D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7522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 tuin&#10;&#10;Automatisch gegenereerde beschrijving">
            <a:extLst>
              <a:ext uri="{FF2B5EF4-FFF2-40B4-BE49-F238E27FC236}">
                <a16:creationId xmlns:a16="http://schemas.microsoft.com/office/drawing/2014/main" id="{0EC12324-2920-904F-91DF-3A710CD1EF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4081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tuin, groente&#10;&#10;Automatisch gegenereerde beschrijving">
            <a:extLst>
              <a:ext uri="{FF2B5EF4-FFF2-40B4-BE49-F238E27FC236}">
                <a16:creationId xmlns:a16="http://schemas.microsoft.com/office/drawing/2014/main" id="{0CE2EBEF-443B-E24A-A178-4897702205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0124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bloem&#10;&#10;Automatisch gegenereerde beschrijving">
            <a:extLst>
              <a:ext uri="{FF2B5EF4-FFF2-40B4-BE49-F238E27FC236}">
                <a16:creationId xmlns:a16="http://schemas.microsoft.com/office/drawing/2014/main" id="{A448532F-CC6A-D240-80E4-E57523FA84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45454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struiken&#10;&#10;Automatisch gegenereerde beschrijving">
            <a:extLst>
              <a:ext uri="{FF2B5EF4-FFF2-40B4-BE49-F238E27FC236}">
                <a16:creationId xmlns:a16="http://schemas.microsoft.com/office/drawing/2014/main" id="{76EB2C65-804A-104C-A9C4-6FA5782892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923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23CDE457-9FF9-3148-9ABD-EB5F407F13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399110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bloem&#10;&#10;Automatisch gegenereerde beschrijving">
            <a:extLst>
              <a:ext uri="{FF2B5EF4-FFF2-40B4-BE49-F238E27FC236}">
                <a16:creationId xmlns:a16="http://schemas.microsoft.com/office/drawing/2014/main" id="{BDE1DC15-3A0A-6947-971F-519399F4A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4145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plant, bloem, buiten, geel&#10;&#10;Automatisch gegenereerde beschrijving">
            <a:extLst>
              <a:ext uri="{FF2B5EF4-FFF2-40B4-BE49-F238E27FC236}">
                <a16:creationId xmlns:a16="http://schemas.microsoft.com/office/drawing/2014/main" id="{A73E7EAC-A99F-7946-9979-7DF5CE143A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66938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plant, tuin&#10;&#10;Automatisch gegenereerde beschrijving">
            <a:extLst>
              <a:ext uri="{FF2B5EF4-FFF2-40B4-BE49-F238E27FC236}">
                <a16:creationId xmlns:a16="http://schemas.microsoft.com/office/drawing/2014/main" id="{63BB8511-3FB0-174F-8440-1570BBCA1A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0377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as, plant&#10;&#10;Automatisch gegenereerde beschrijving">
            <a:extLst>
              <a:ext uri="{FF2B5EF4-FFF2-40B4-BE49-F238E27FC236}">
                <a16:creationId xmlns:a16="http://schemas.microsoft.com/office/drawing/2014/main" id="{E75CEF6B-3303-274C-8FC5-3D1E274599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49117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B12E7A7-4B13-8F41-AD3F-9AFC65A22882}"/>
              </a:ext>
            </a:extLst>
          </p:cNvPr>
          <p:cNvSpPr/>
          <p:nvPr/>
        </p:nvSpPr>
        <p:spPr>
          <a:xfrm>
            <a:off x="1952836" y="2572733"/>
            <a:ext cx="5238328" cy="1569660"/>
          </a:xfrm>
          <a:prstGeom prst="rect">
            <a:avLst/>
          </a:prstGeom>
        </p:spPr>
        <p:txBody>
          <a:bodyPr wrap="square">
            <a:spAutoFit/>
          </a:bodyPr>
          <a:lstStyle/>
          <a:p>
            <a:pPr algn="ctr"/>
            <a:r>
              <a:rPr lang="nl-BE" sz="3200" b="1" i="1" dirty="0">
                <a:solidFill>
                  <a:srgbClr val="002060"/>
                </a:solidFill>
                <a:latin typeface="Helvetica" pitchFamily="2" charset="0"/>
              </a:rPr>
              <a:t>Border Ingangsgebouw</a:t>
            </a:r>
          </a:p>
          <a:p>
            <a:pPr algn="ctr"/>
            <a:r>
              <a:rPr lang="nl-BE" sz="3200" b="1" i="1" dirty="0">
                <a:solidFill>
                  <a:srgbClr val="002060"/>
                </a:solidFill>
                <a:latin typeface="Helvetica" pitchFamily="2" charset="0"/>
              </a:rPr>
              <a:t>Links</a:t>
            </a:r>
          </a:p>
          <a:p>
            <a:pPr algn="ctr"/>
            <a:r>
              <a:rPr lang="nl-BE" sz="3200" b="1" i="1" dirty="0">
                <a:solidFill>
                  <a:srgbClr val="002060"/>
                </a:solidFill>
                <a:latin typeface="Helvetica" pitchFamily="2" charset="0"/>
              </a:rPr>
              <a:t>BIG100</a:t>
            </a:r>
          </a:p>
        </p:txBody>
      </p:sp>
    </p:spTree>
    <p:extLst>
      <p:ext uri="{BB962C8B-B14F-4D97-AF65-F5344CB8AC3E}">
        <p14:creationId xmlns:p14="http://schemas.microsoft.com/office/powerpoint/2010/main" val="32501571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banaan, plant&#10;&#10;Automatisch gegenereerde beschrijving">
            <a:extLst>
              <a:ext uri="{FF2B5EF4-FFF2-40B4-BE49-F238E27FC236}">
                <a16:creationId xmlns:a16="http://schemas.microsoft.com/office/drawing/2014/main" id="{3EFB5CEE-6B97-8342-8E8F-2CD99025C1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8286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grond, plant&#10;&#10;Automatisch gegenereerde beschrijving">
            <a:extLst>
              <a:ext uri="{FF2B5EF4-FFF2-40B4-BE49-F238E27FC236}">
                <a16:creationId xmlns:a16="http://schemas.microsoft.com/office/drawing/2014/main" id="{464042AE-A7E2-E04F-AB8C-B7A30A894C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43050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tuin, struiken&#10;&#10;Automatisch gegenereerde beschrijving">
            <a:extLst>
              <a:ext uri="{FF2B5EF4-FFF2-40B4-BE49-F238E27FC236}">
                <a16:creationId xmlns:a16="http://schemas.microsoft.com/office/drawing/2014/main" id="{668411F8-6A47-7E4B-86E8-523488244B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04932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omgeven, welig&#10;&#10;Automatisch gegenereerde beschrijving">
            <a:extLst>
              <a:ext uri="{FF2B5EF4-FFF2-40B4-BE49-F238E27FC236}">
                <a16:creationId xmlns:a16="http://schemas.microsoft.com/office/drawing/2014/main" id="{F30B9243-9D6E-D545-BD4A-EEF9BBEA55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0626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oen, plant&#10;&#10;Automatisch gegenereerde beschrijving">
            <a:extLst>
              <a:ext uri="{FF2B5EF4-FFF2-40B4-BE49-F238E27FC236}">
                <a16:creationId xmlns:a16="http://schemas.microsoft.com/office/drawing/2014/main" id="{B2E7DD37-F341-3840-86EE-7735EDD69D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191159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tuin&#10;&#10;Automatisch gegenereerde beschrijving">
            <a:extLst>
              <a:ext uri="{FF2B5EF4-FFF2-40B4-BE49-F238E27FC236}">
                <a16:creationId xmlns:a16="http://schemas.microsoft.com/office/drawing/2014/main" id="{2F4673E6-475A-E347-BCCF-BEDE560711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79942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buiten, plant&#10;&#10;Automatisch gegenereerde beschrijving">
            <a:extLst>
              <a:ext uri="{FF2B5EF4-FFF2-40B4-BE49-F238E27FC236}">
                <a16:creationId xmlns:a16="http://schemas.microsoft.com/office/drawing/2014/main" id="{209B7A35-81DB-6F4A-8E30-45C5B09A19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36196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B12E7A7-4B13-8F41-AD3F-9AFC65A22882}"/>
              </a:ext>
            </a:extLst>
          </p:cNvPr>
          <p:cNvSpPr/>
          <p:nvPr/>
        </p:nvSpPr>
        <p:spPr>
          <a:xfrm>
            <a:off x="1952836" y="2572733"/>
            <a:ext cx="5238328" cy="1569660"/>
          </a:xfrm>
          <a:prstGeom prst="rect">
            <a:avLst/>
          </a:prstGeom>
        </p:spPr>
        <p:txBody>
          <a:bodyPr wrap="square">
            <a:spAutoFit/>
          </a:bodyPr>
          <a:lstStyle/>
          <a:p>
            <a:pPr algn="ctr"/>
            <a:r>
              <a:rPr lang="nl-BE" sz="3200" b="1" i="1" dirty="0">
                <a:solidFill>
                  <a:srgbClr val="002060"/>
                </a:solidFill>
                <a:latin typeface="Helvetica" pitchFamily="2" charset="0"/>
              </a:rPr>
              <a:t>Border Ingangsgebouw</a:t>
            </a:r>
          </a:p>
          <a:p>
            <a:pPr algn="ctr"/>
            <a:r>
              <a:rPr lang="nl-BE" sz="3200" b="1" i="1" dirty="0">
                <a:solidFill>
                  <a:srgbClr val="002060"/>
                </a:solidFill>
                <a:latin typeface="Helvetica" pitchFamily="2" charset="0"/>
              </a:rPr>
              <a:t>Rechts</a:t>
            </a:r>
          </a:p>
          <a:p>
            <a:pPr algn="ctr"/>
            <a:r>
              <a:rPr lang="nl-BE" sz="3200" b="1" i="1" dirty="0">
                <a:solidFill>
                  <a:srgbClr val="002060"/>
                </a:solidFill>
                <a:latin typeface="Helvetica" pitchFamily="2" charset="0"/>
              </a:rPr>
              <a:t>BIG200</a:t>
            </a:r>
          </a:p>
        </p:txBody>
      </p:sp>
    </p:spTree>
    <p:extLst>
      <p:ext uri="{BB962C8B-B14F-4D97-AF65-F5344CB8AC3E}">
        <p14:creationId xmlns:p14="http://schemas.microsoft.com/office/powerpoint/2010/main" val="2436812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as, plant&#10;&#10;Automatisch gegenereerde beschrijving">
            <a:extLst>
              <a:ext uri="{FF2B5EF4-FFF2-40B4-BE49-F238E27FC236}">
                <a16:creationId xmlns:a16="http://schemas.microsoft.com/office/drawing/2014/main" id="{5B5ABD94-A915-594C-A724-BF0858ED61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5593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as, plant&#10;&#10;Automatisch gegenereerde beschrijving">
            <a:extLst>
              <a:ext uri="{FF2B5EF4-FFF2-40B4-BE49-F238E27FC236}">
                <a16:creationId xmlns:a16="http://schemas.microsoft.com/office/drawing/2014/main" id="{E71AEB72-74C1-F645-B334-A782F84394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04918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 tuin&#10;&#10;Automatisch gegenereerde beschrijving">
            <a:extLst>
              <a:ext uri="{FF2B5EF4-FFF2-40B4-BE49-F238E27FC236}">
                <a16:creationId xmlns:a16="http://schemas.microsoft.com/office/drawing/2014/main" id="{3414AA59-9D9F-524D-A7A1-543E7B8838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8797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bloem&#10;&#10;Automatisch gegenereerde beschrijving">
            <a:extLst>
              <a:ext uri="{FF2B5EF4-FFF2-40B4-BE49-F238E27FC236}">
                <a16:creationId xmlns:a16="http://schemas.microsoft.com/office/drawing/2014/main" id="{BF5E8B57-AD14-6541-82F0-4600A1A395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49958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bloem&#10;&#10;Automatisch gegenereerde beschrijving">
            <a:extLst>
              <a:ext uri="{FF2B5EF4-FFF2-40B4-BE49-F238E27FC236}">
                <a16:creationId xmlns:a16="http://schemas.microsoft.com/office/drawing/2014/main" id="{B0D51A08-39CC-134D-BED8-BA985B2E0D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53543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Systematiek Monocotylen</a:t>
            </a:r>
          </a:p>
          <a:p>
            <a:pPr algn="ctr"/>
            <a:r>
              <a:rPr lang="nl-BE" sz="3200" b="1" i="1" dirty="0">
                <a:solidFill>
                  <a:srgbClr val="002060"/>
                </a:solidFill>
                <a:latin typeface="Helvetica" pitchFamily="2" charset="0"/>
              </a:rPr>
              <a:t>SMC</a:t>
            </a:r>
            <a:endParaRPr lang="nl-BE" sz="3200" dirty="0"/>
          </a:p>
        </p:txBody>
      </p:sp>
    </p:spTree>
    <p:extLst>
      <p:ext uri="{BB962C8B-B14F-4D97-AF65-F5344CB8AC3E}">
        <p14:creationId xmlns:p14="http://schemas.microsoft.com/office/powerpoint/2010/main" val="34276680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groente, grond&#10;&#10;Automatisch gegenereerde beschrijving">
            <a:extLst>
              <a:ext uri="{FF2B5EF4-FFF2-40B4-BE49-F238E27FC236}">
                <a16:creationId xmlns:a16="http://schemas.microsoft.com/office/drawing/2014/main" id="{C6671D56-8AD4-5D4F-96DD-BA99F7CAF5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03486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tuin&#10;&#10;Automatisch gegenereerde beschrijving">
            <a:extLst>
              <a:ext uri="{FF2B5EF4-FFF2-40B4-BE49-F238E27FC236}">
                <a16:creationId xmlns:a16="http://schemas.microsoft.com/office/drawing/2014/main" id="{60C47F26-247D-9444-A795-6101A09102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63415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te, tuin&#10;&#10;Automatisch gegenereerde beschrijving">
            <a:extLst>
              <a:ext uri="{FF2B5EF4-FFF2-40B4-BE49-F238E27FC236}">
                <a16:creationId xmlns:a16="http://schemas.microsoft.com/office/drawing/2014/main" id="{4C047ED2-F551-734B-AAF4-BA78CB7E30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6269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groente&#10;&#10;Automatisch gegenereerde beschrijving">
            <a:extLst>
              <a:ext uri="{FF2B5EF4-FFF2-40B4-BE49-F238E27FC236}">
                <a16:creationId xmlns:a16="http://schemas.microsoft.com/office/drawing/2014/main" id="{3960D2C1-5DF7-2F42-9006-6F2C2868A1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15890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groente&#10;&#10;Automatisch gegenereerde beschrijving">
            <a:extLst>
              <a:ext uri="{FF2B5EF4-FFF2-40B4-BE49-F238E27FC236}">
                <a16:creationId xmlns:a16="http://schemas.microsoft.com/office/drawing/2014/main" id="{AE7416E3-DF05-6645-89A0-D700B19F11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1651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59D27D20-41CD-9946-9482-B02B80423B96}"/>
              </a:ext>
            </a:extLst>
          </p:cNvPr>
          <p:cNvSpPr/>
          <p:nvPr/>
        </p:nvSpPr>
        <p:spPr>
          <a:xfrm>
            <a:off x="2286000" y="2972842"/>
            <a:ext cx="4572000" cy="769441"/>
          </a:xfrm>
          <a:prstGeom prst="rect">
            <a:avLst/>
          </a:prstGeom>
        </p:spPr>
        <p:txBody>
          <a:bodyPr>
            <a:spAutoFit/>
          </a:bodyPr>
          <a:lstStyle/>
          <a:p>
            <a:pPr algn="ctr"/>
            <a:r>
              <a:rPr lang="nl-BE" b="1" i="1" dirty="0">
                <a:solidFill>
                  <a:srgbClr val="002060"/>
                </a:solidFill>
                <a:latin typeface="Helvetica" pitchFamily="2" charset="0"/>
              </a:rPr>
              <a:t>Arboretum</a:t>
            </a:r>
            <a:endParaRPr lang="nl-BE" dirty="0"/>
          </a:p>
        </p:txBody>
      </p:sp>
    </p:spTree>
    <p:extLst>
      <p:ext uri="{BB962C8B-B14F-4D97-AF65-F5344CB8AC3E}">
        <p14:creationId xmlns:p14="http://schemas.microsoft.com/office/powerpoint/2010/main" val="681039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oen, plant&#10;&#10;Automatisch gegenereerde beschrijving">
            <a:extLst>
              <a:ext uri="{FF2B5EF4-FFF2-40B4-BE49-F238E27FC236}">
                <a16:creationId xmlns:a16="http://schemas.microsoft.com/office/drawing/2014/main" id="{0C3FD769-E591-0D46-A898-18E8B2A741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13576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plant&#10;&#10;Automatisch gegenereerde beschrijving">
            <a:extLst>
              <a:ext uri="{FF2B5EF4-FFF2-40B4-BE49-F238E27FC236}">
                <a16:creationId xmlns:a16="http://schemas.microsoft.com/office/drawing/2014/main" id="{D77DD5CC-98D0-1141-8E75-85E4F2E828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55158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 schaduw&#10;&#10;Automatisch gegenereerde beschrijving">
            <a:extLst>
              <a:ext uri="{FF2B5EF4-FFF2-40B4-BE49-F238E27FC236}">
                <a16:creationId xmlns:a16="http://schemas.microsoft.com/office/drawing/2014/main" id="{EDE01FC4-979A-FB4B-AC8E-69FB78656E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60164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oom, buiten, plant&#10;&#10;Automatisch gegenereerde beschrijving">
            <a:extLst>
              <a:ext uri="{FF2B5EF4-FFF2-40B4-BE49-F238E27FC236}">
                <a16:creationId xmlns:a16="http://schemas.microsoft.com/office/drawing/2014/main" id="{D17790BF-FD2A-A94E-A646-5FFB2A2CCB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1389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oom, buiten, groen&#10;&#10;Automatisch gegenereerde beschrijving">
            <a:extLst>
              <a:ext uri="{FF2B5EF4-FFF2-40B4-BE49-F238E27FC236}">
                <a16:creationId xmlns:a16="http://schemas.microsoft.com/office/drawing/2014/main" id="{03DFB92C-B4B6-1B46-9DCD-E1249C22BA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35859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Kleine Vijver</a:t>
            </a:r>
          </a:p>
          <a:p>
            <a:pPr algn="ctr"/>
            <a:r>
              <a:rPr lang="nl-BE" sz="3200" b="1" i="1" dirty="0">
                <a:solidFill>
                  <a:srgbClr val="002060"/>
                </a:solidFill>
                <a:latin typeface="Helvetica" pitchFamily="2" charset="0"/>
              </a:rPr>
              <a:t>KLV</a:t>
            </a:r>
            <a:endParaRPr lang="nl-BE" sz="3200" dirty="0"/>
          </a:p>
        </p:txBody>
      </p:sp>
    </p:spTree>
    <p:extLst>
      <p:ext uri="{BB962C8B-B14F-4D97-AF65-F5344CB8AC3E}">
        <p14:creationId xmlns:p14="http://schemas.microsoft.com/office/powerpoint/2010/main" val="15598546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boom, pad&#10;&#10;Automatisch gegenereerde beschrijving">
            <a:extLst>
              <a:ext uri="{FF2B5EF4-FFF2-40B4-BE49-F238E27FC236}">
                <a16:creationId xmlns:a16="http://schemas.microsoft.com/office/drawing/2014/main" id="{BBF0E633-7C68-0644-9D7D-9C84B605A5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52069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plant&#10;&#10;Automatisch gegenereerde beschrijving">
            <a:extLst>
              <a:ext uri="{FF2B5EF4-FFF2-40B4-BE49-F238E27FC236}">
                <a16:creationId xmlns:a16="http://schemas.microsoft.com/office/drawing/2014/main" id="{0F593A1E-382C-3A44-98C8-2EA88B60ED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26792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conifeer&#10;&#10;Automatisch gegenereerde beschrijving">
            <a:extLst>
              <a:ext uri="{FF2B5EF4-FFF2-40B4-BE49-F238E27FC236}">
                <a16:creationId xmlns:a16="http://schemas.microsoft.com/office/drawing/2014/main" id="{5A1E728F-9C7A-4F4C-B866-0917573B93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77849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en, plant, groente&#10;&#10;Automatisch gegenereerde beschrijving">
            <a:extLst>
              <a:ext uri="{FF2B5EF4-FFF2-40B4-BE49-F238E27FC236}">
                <a16:creationId xmlns:a16="http://schemas.microsoft.com/office/drawing/2014/main" id="{605D3AB3-16BC-1346-879F-5040E33A26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95592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Victoriakas</a:t>
            </a:r>
          </a:p>
          <a:p>
            <a:pPr algn="ctr"/>
            <a:r>
              <a:rPr lang="nl-BE" sz="3200" b="1" i="1" dirty="0">
                <a:solidFill>
                  <a:srgbClr val="002060"/>
                </a:solidFill>
                <a:latin typeface="Helvetica" pitchFamily="2" charset="0"/>
              </a:rPr>
              <a:t>S19</a:t>
            </a:r>
            <a:endParaRPr lang="nl-BE" sz="3200" dirty="0"/>
          </a:p>
        </p:txBody>
      </p:sp>
    </p:spTree>
    <p:extLst>
      <p:ext uri="{BB962C8B-B14F-4D97-AF65-F5344CB8AC3E}">
        <p14:creationId xmlns:p14="http://schemas.microsoft.com/office/powerpoint/2010/main" val="2269156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as, plant&#10;&#10;Automatisch gegenereerde beschrijving">
            <a:extLst>
              <a:ext uri="{FF2B5EF4-FFF2-40B4-BE49-F238E27FC236}">
                <a16:creationId xmlns:a16="http://schemas.microsoft.com/office/drawing/2014/main" id="{C9B1118A-3DB5-2841-92BD-9624C4279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95921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10;&#10;Automatisch gegenereerde beschrijving">
            <a:extLst>
              <a:ext uri="{FF2B5EF4-FFF2-40B4-BE49-F238E27FC236}">
                <a16:creationId xmlns:a16="http://schemas.microsoft.com/office/drawing/2014/main" id="{1FA0CF20-3A06-D84E-879A-D0A75CF14F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64898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10;&#10;Automatisch gegenereerde beschrijving">
            <a:extLst>
              <a:ext uri="{FF2B5EF4-FFF2-40B4-BE49-F238E27FC236}">
                <a16:creationId xmlns:a16="http://schemas.microsoft.com/office/drawing/2014/main" id="{4181A766-C62B-8442-864B-32730B6954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08477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roeikas, buiten, bloem&#10;&#10;Automatisch gegenereerde beschrijving">
            <a:extLst>
              <a:ext uri="{FF2B5EF4-FFF2-40B4-BE49-F238E27FC236}">
                <a16:creationId xmlns:a16="http://schemas.microsoft.com/office/drawing/2014/main" id="{EE2CFC68-D2D3-3F4E-B0C3-B160D69193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18220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groente&#10;&#10;Automatisch gegenereerde beschrijving">
            <a:extLst>
              <a:ext uri="{FF2B5EF4-FFF2-40B4-BE49-F238E27FC236}">
                <a16:creationId xmlns:a16="http://schemas.microsoft.com/office/drawing/2014/main" id="{5419CD17-93BF-1848-9FF1-F8AFF52FA5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36074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nd, tuin&#10;&#10;Automatisch gegenereerde beschrijving">
            <a:extLst>
              <a:ext uri="{FF2B5EF4-FFF2-40B4-BE49-F238E27FC236}">
                <a16:creationId xmlns:a16="http://schemas.microsoft.com/office/drawing/2014/main" id="{29E83445-1D6B-914D-A8D2-ECAC5BEFBC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42926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oen, plant&#10;&#10;Automatisch gegenereerde beschrijving">
            <a:extLst>
              <a:ext uri="{FF2B5EF4-FFF2-40B4-BE49-F238E27FC236}">
                <a16:creationId xmlns:a16="http://schemas.microsoft.com/office/drawing/2014/main" id="{FA58A6C6-97DD-7D49-BC81-CF980918E3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734348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59B3ED42-D593-6543-9B71-6E364B6B86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91587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loem, tuin&#10;&#10;Automatisch gegenereerde beschrijving">
            <a:extLst>
              <a:ext uri="{FF2B5EF4-FFF2-40B4-BE49-F238E27FC236}">
                <a16:creationId xmlns:a16="http://schemas.microsoft.com/office/drawing/2014/main" id="{E1B50A72-D951-6548-A6FF-008D67DB2B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15205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buiten, tuin&#10;&#10;Automatisch gegenereerde beschrijving">
            <a:extLst>
              <a:ext uri="{FF2B5EF4-FFF2-40B4-BE49-F238E27FC236}">
                <a16:creationId xmlns:a16="http://schemas.microsoft.com/office/drawing/2014/main" id="{D6BD8334-EF90-4445-960A-B14DB31D3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55730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ad, buiten, groen&#10;&#10;Automatisch gegenereerde beschrijving">
            <a:extLst>
              <a:ext uri="{FF2B5EF4-FFF2-40B4-BE49-F238E27FC236}">
                <a16:creationId xmlns:a16="http://schemas.microsoft.com/office/drawing/2014/main" id="{F987520C-10C3-DC43-9277-77DD20C5F8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6132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gebouw, steen&#10;&#10;Automatisch gegenereerde beschrijving">
            <a:extLst>
              <a:ext uri="{FF2B5EF4-FFF2-40B4-BE49-F238E27FC236}">
                <a16:creationId xmlns:a16="http://schemas.microsoft.com/office/drawing/2014/main" id="{E03A7EFF-7D1C-9648-B33F-F102E3118E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85166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grond, tuin&#10;&#10;Automatisch gegenereerde beschrijving">
            <a:extLst>
              <a:ext uri="{FF2B5EF4-FFF2-40B4-BE49-F238E27FC236}">
                <a16:creationId xmlns:a16="http://schemas.microsoft.com/office/drawing/2014/main" id="{54DA1155-5CF3-704B-B387-C5728DE3AB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04620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 fruit&#10;&#10;Automatisch gegenereerde beschrijving">
            <a:extLst>
              <a:ext uri="{FF2B5EF4-FFF2-40B4-BE49-F238E27FC236}">
                <a16:creationId xmlns:a16="http://schemas.microsoft.com/office/drawing/2014/main" id="{83B69B21-A80F-914B-80E5-591ABBD9E1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5054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oom&#10;&#10;Automatisch gegenereerde beschrijving">
            <a:extLst>
              <a:ext uri="{FF2B5EF4-FFF2-40B4-BE49-F238E27FC236}">
                <a16:creationId xmlns:a16="http://schemas.microsoft.com/office/drawing/2014/main" id="{B76FACA2-B1E1-6E40-8198-D88262F239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59909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10;&#10;Automatisch gegenereerde beschrijving">
            <a:extLst>
              <a:ext uri="{FF2B5EF4-FFF2-40B4-BE49-F238E27FC236}">
                <a16:creationId xmlns:a16="http://schemas.microsoft.com/office/drawing/2014/main" id="{829680D3-2E05-1444-8F61-D4976C7D8A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06183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10;&#10;Automatisch gegenereerde beschrijving">
            <a:extLst>
              <a:ext uri="{FF2B5EF4-FFF2-40B4-BE49-F238E27FC236}">
                <a16:creationId xmlns:a16="http://schemas.microsoft.com/office/drawing/2014/main" id="{61766733-DD6E-D84E-921D-5778F76373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11076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Tropische kas</a:t>
            </a:r>
          </a:p>
          <a:p>
            <a:pPr algn="ctr"/>
            <a:r>
              <a:rPr lang="nl-BE" sz="3200" b="1" i="1" dirty="0">
                <a:solidFill>
                  <a:srgbClr val="002060"/>
                </a:solidFill>
                <a:latin typeface="Helvetica" pitchFamily="2" charset="0"/>
              </a:rPr>
              <a:t>S17</a:t>
            </a:r>
            <a:endParaRPr lang="nl-BE" sz="3200" dirty="0"/>
          </a:p>
        </p:txBody>
      </p:sp>
    </p:spTree>
    <p:extLst>
      <p:ext uri="{BB962C8B-B14F-4D97-AF65-F5344CB8AC3E}">
        <p14:creationId xmlns:p14="http://schemas.microsoft.com/office/powerpoint/2010/main" val="32189966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09284D62-24CD-B042-9C2B-2704A8B5C7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512744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paars, kleurrijk&#10;&#10;Automatisch gegenereerde beschrijving">
            <a:extLst>
              <a:ext uri="{FF2B5EF4-FFF2-40B4-BE49-F238E27FC236}">
                <a16:creationId xmlns:a16="http://schemas.microsoft.com/office/drawing/2014/main" id="{38FFEBDD-70A2-C549-A7B0-E363D327D2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62975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buiten, morning glory&#10;&#10;Automatisch gegenereerde beschrijving">
            <a:extLst>
              <a:ext uri="{FF2B5EF4-FFF2-40B4-BE49-F238E27FC236}">
                <a16:creationId xmlns:a16="http://schemas.microsoft.com/office/drawing/2014/main" id="{D6EB8A54-4D84-6D44-84FB-2235423487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84094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loem, blad&#10;&#10;Automatisch gegenereerde beschrijving">
            <a:extLst>
              <a:ext uri="{FF2B5EF4-FFF2-40B4-BE49-F238E27FC236}">
                <a16:creationId xmlns:a16="http://schemas.microsoft.com/office/drawing/2014/main" id="{7BAA6A6F-A8BE-5F42-A4E8-DF114269F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3759787"/>
      </p:ext>
    </p:extLst>
  </p:cSld>
  <p:clrMapOvr>
    <a:masterClrMapping/>
  </p:clrMapOvr>
</p:sld>
</file>

<file path=ppt/theme/theme1.xml><?xml version="1.0" encoding="utf-8"?>
<a:theme xmlns:a="http://schemas.openxmlformats.org/drawingml/2006/main" name="Default Design">
  <a:themeElements>
    <a:clrScheme name="Aangepast 7">
      <a:dk1>
        <a:srgbClr val="FFFFFF"/>
      </a:dk1>
      <a:lt1>
        <a:srgbClr val="FFFFFF"/>
      </a:lt1>
      <a:dk2>
        <a:srgbClr val="FFFFFF"/>
      </a:dk2>
      <a:lt2>
        <a:srgbClr val="FFFFFF"/>
      </a:lt2>
      <a:accent1>
        <a:srgbClr val="FFFFFF"/>
      </a:accent1>
      <a:accent2>
        <a:srgbClr val="FFFFFF"/>
      </a:accent2>
      <a:accent3>
        <a:srgbClr val="AAAAE2"/>
      </a:accent3>
      <a:accent4>
        <a:srgbClr val="FFFFFF"/>
      </a:accent4>
      <a:accent5>
        <a:srgbClr val="AAE2CA"/>
      </a:accent5>
      <a:accent6>
        <a:srgbClr val="FFFFFF"/>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43207</TotalTime>
  <Words>3320</Words>
  <Application>Microsoft Office PowerPoint</Application>
  <PresentationFormat>Diavoorstelling (4:3)</PresentationFormat>
  <Paragraphs>606</Paragraphs>
  <Slides>111</Slides>
  <Notes>103</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111</vt:i4>
      </vt:variant>
    </vt:vector>
  </HeadingPairs>
  <TitlesOfParts>
    <vt:vector size="117" baseType="lpstr">
      <vt:lpstr>ＭＳ Ｐゴシック</vt:lpstr>
      <vt:lpstr>Arial</vt:lpstr>
      <vt:lpstr>Helvetica</vt:lpstr>
      <vt:lpstr>Times</vt:lpstr>
      <vt:lpstr>Times New Roman</vt:lpstr>
      <vt:lpstr>Default Design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op deze virtuele rondleiding in de Plantentuin, woendag 3 juni 2020</dc:title>
  <dc:creator>Paul Goetghebeur</dc:creator>
  <cp:lastModifiedBy>Chantal Dugardin</cp:lastModifiedBy>
  <cp:revision>1082</cp:revision>
  <dcterms:created xsi:type="dcterms:W3CDTF">2020-06-03T12:03:14Z</dcterms:created>
  <dcterms:modified xsi:type="dcterms:W3CDTF">2021-07-22T07:05:05Z</dcterms:modified>
</cp:coreProperties>
</file>